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15"/>
  </p:notesMasterIdLst>
  <p:sldIdLst>
    <p:sldId id="258" r:id="rId2"/>
    <p:sldId id="274" r:id="rId3"/>
    <p:sldId id="275" r:id="rId4"/>
    <p:sldId id="266" r:id="rId5"/>
    <p:sldId id="272" r:id="rId6"/>
    <p:sldId id="267" r:id="rId7"/>
    <p:sldId id="273" r:id="rId8"/>
    <p:sldId id="268" r:id="rId9"/>
    <p:sldId id="269" r:id="rId10"/>
    <p:sldId id="270" r:id="rId11"/>
    <p:sldId id="271" r:id="rId12"/>
    <p:sldId id="265" r:id="rId13"/>
    <p:sldId id="276"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52FF85-1588-419E-8D11-505C19B9F83E}">
  <a:tblStyle styleId="{1F52FF85-1588-419E-8D11-505C19B9F8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FFCFDC-8119-4713-A326-4AB77B1F24A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13"/>
  </p:normalViewPr>
  <p:slideViewPr>
    <p:cSldViewPr snapToGrid="0">
      <p:cViewPr>
        <p:scale>
          <a:sx n="142" d="100"/>
          <a:sy n="142" d="100"/>
        </p:scale>
        <p:origin x="760"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CF6434-BEE5-8547-8B5F-E0B4F4CB894F}"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GB"/>
        </a:p>
      </dgm:t>
    </dgm:pt>
    <dgm:pt modelId="{B0517C19-0E85-B940-87A8-3B9DBFDD752C}">
      <dgm:prSet phldrT="[Text]"/>
      <dgm:spPr/>
      <dgm:t>
        <a:bodyPr/>
        <a:lstStyle/>
        <a:p>
          <a:pPr>
            <a:lnSpc>
              <a:spcPct val="100000"/>
            </a:lnSpc>
            <a:defRPr b="1"/>
          </a:pPr>
          <a:r>
            <a:rPr lang="en-GB"/>
            <a:t>Company</a:t>
          </a:r>
        </a:p>
      </dgm:t>
    </dgm:pt>
    <dgm:pt modelId="{7CC3BD8F-ACD9-2441-A6A6-4A0E7B36C322}" type="parTrans" cxnId="{7CEDAF8B-8C08-714C-A40A-98B88C0C9A81}">
      <dgm:prSet/>
      <dgm:spPr/>
      <dgm:t>
        <a:bodyPr/>
        <a:lstStyle/>
        <a:p>
          <a:endParaRPr lang="en-GB"/>
        </a:p>
      </dgm:t>
    </dgm:pt>
    <dgm:pt modelId="{647FE51A-B534-4A40-96D9-BC8EEEFF5AE4}" type="sibTrans" cxnId="{7CEDAF8B-8C08-714C-A40A-98B88C0C9A81}">
      <dgm:prSet/>
      <dgm:spPr/>
      <dgm:t>
        <a:bodyPr/>
        <a:lstStyle/>
        <a:p>
          <a:endParaRPr lang="en-GB"/>
        </a:p>
      </dgm:t>
    </dgm:pt>
    <dgm:pt modelId="{3F6658EE-D5FD-0D44-B309-849C0DFD1451}">
      <dgm:prSet phldrT="[Text]"/>
      <dgm:spPr/>
      <dgm:t>
        <a:bodyPr/>
        <a:lstStyle/>
        <a:p>
          <a:pPr>
            <a:lnSpc>
              <a:spcPct val="100000"/>
            </a:lnSpc>
            <a:defRPr b="1"/>
          </a:pPr>
          <a:r>
            <a:rPr lang="en-GB"/>
            <a:t>Context</a:t>
          </a:r>
        </a:p>
      </dgm:t>
    </dgm:pt>
    <dgm:pt modelId="{0D63C016-3250-D447-A1E8-5E398CAF55E7}" type="parTrans" cxnId="{E0FD57A5-2B52-624A-BA16-0779A113AC97}">
      <dgm:prSet/>
      <dgm:spPr/>
      <dgm:t>
        <a:bodyPr/>
        <a:lstStyle/>
        <a:p>
          <a:endParaRPr lang="en-GB"/>
        </a:p>
      </dgm:t>
    </dgm:pt>
    <dgm:pt modelId="{6EB412DF-D3B4-BE48-9F2E-D0965810DFCA}" type="sibTrans" cxnId="{E0FD57A5-2B52-624A-BA16-0779A113AC97}">
      <dgm:prSet/>
      <dgm:spPr/>
      <dgm:t>
        <a:bodyPr/>
        <a:lstStyle/>
        <a:p>
          <a:endParaRPr lang="en-GB"/>
        </a:p>
      </dgm:t>
    </dgm:pt>
    <dgm:pt modelId="{B9C7B283-3A67-CD44-AA25-53F0C5674B9B}">
      <dgm:prSet phldrT="[Text]"/>
      <dgm:spPr/>
      <dgm:t>
        <a:bodyPr/>
        <a:lstStyle/>
        <a:p>
          <a:pPr algn="ctr">
            <a:lnSpc>
              <a:spcPct val="100000"/>
            </a:lnSpc>
          </a:pPr>
          <a:r>
            <a:rPr lang="en-GB" b="0" i="0" dirty="0"/>
            <a:t>Company wants to understand the </a:t>
          </a:r>
          <a:r>
            <a:rPr lang="en-GB" b="1" i="0" dirty="0"/>
            <a:t>driving factors (or driver variables) </a:t>
          </a:r>
          <a:r>
            <a:rPr lang="en-GB" b="0" i="0" dirty="0"/>
            <a:t>behind loan default, i.e. the variables which are strong indicators of default. </a:t>
          </a:r>
          <a:endParaRPr lang="en-GB" dirty="0"/>
        </a:p>
      </dgm:t>
    </dgm:pt>
    <dgm:pt modelId="{C81FE134-D2B5-874E-92E7-D54FE5FB2326}" type="parTrans" cxnId="{9F81FEE7-48ED-0A4D-8ACF-59BCBA1C59AA}">
      <dgm:prSet/>
      <dgm:spPr/>
      <dgm:t>
        <a:bodyPr/>
        <a:lstStyle/>
        <a:p>
          <a:endParaRPr lang="en-GB"/>
        </a:p>
      </dgm:t>
    </dgm:pt>
    <dgm:pt modelId="{A7EFA4C8-2F25-BC4E-8735-4CF43C61D11A}" type="sibTrans" cxnId="{9F81FEE7-48ED-0A4D-8ACF-59BCBA1C59AA}">
      <dgm:prSet/>
      <dgm:spPr/>
      <dgm:t>
        <a:bodyPr/>
        <a:lstStyle/>
        <a:p>
          <a:endParaRPr lang="en-GB"/>
        </a:p>
      </dgm:t>
    </dgm:pt>
    <dgm:pt modelId="{EFFF3F11-E063-E747-A9AF-17273D09F1B4}">
      <dgm:prSet phldrT="[Text]"/>
      <dgm:spPr/>
      <dgm:t>
        <a:bodyPr/>
        <a:lstStyle/>
        <a:p>
          <a:pPr>
            <a:lnSpc>
              <a:spcPct val="100000"/>
            </a:lnSpc>
            <a:defRPr b="1"/>
          </a:pPr>
          <a:r>
            <a:rPr lang="en-GB"/>
            <a:t>Problem statement</a:t>
          </a:r>
        </a:p>
      </dgm:t>
    </dgm:pt>
    <dgm:pt modelId="{CD4F9B3B-65C0-4C40-A6ED-833C0CA1EECF}" type="parTrans" cxnId="{2C5893DD-D4B9-504F-B475-1873B456B196}">
      <dgm:prSet/>
      <dgm:spPr/>
      <dgm:t>
        <a:bodyPr/>
        <a:lstStyle/>
        <a:p>
          <a:endParaRPr lang="en-GB"/>
        </a:p>
      </dgm:t>
    </dgm:pt>
    <dgm:pt modelId="{178E7096-783C-6349-ABD0-340C58E3A78E}" type="sibTrans" cxnId="{2C5893DD-D4B9-504F-B475-1873B456B196}">
      <dgm:prSet/>
      <dgm:spPr/>
      <dgm:t>
        <a:bodyPr/>
        <a:lstStyle/>
        <a:p>
          <a:endParaRPr lang="en-GB"/>
        </a:p>
      </dgm:t>
    </dgm:pt>
    <dgm:pt modelId="{F78578BD-6BF1-2D4F-BB80-308263F28A20}">
      <dgm:prSet phldrT="[Text]"/>
      <dgm:spPr/>
      <dgm:t>
        <a:bodyPr/>
        <a:lstStyle/>
        <a:p>
          <a:pPr>
            <a:lnSpc>
              <a:spcPct val="100000"/>
            </a:lnSpc>
          </a:pPr>
          <a:r>
            <a:rPr lang="en-GB" dirty="0"/>
            <a:t>Analyse the past applicant data using EDA to help business identify the risky applicants. This will reduce the number of default loans which is the largest source of financial loss.</a:t>
          </a:r>
        </a:p>
      </dgm:t>
    </dgm:pt>
    <dgm:pt modelId="{DDB24432-1012-EB40-9733-46C308452D67}" type="parTrans" cxnId="{37A8DEB6-378A-F645-8C3E-9F4344BD0900}">
      <dgm:prSet/>
      <dgm:spPr/>
      <dgm:t>
        <a:bodyPr/>
        <a:lstStyle/>
        <a:p>
          <a:endParaRPr lang="en-GB"/>
        </a:p>
      </dgm:t>
    </dgm:pt>
    <dgm:pt modelId="{4BF4734D-67C8-7F43-AEFB-2060DBAF1A16}" type="sibTrans" cxnId="{37A8DEB6-378A-F645-8C3E-9F4344BD0900}">
      <dgm:prSet/>
      <dgm:spPr/>
      <dgm:t>
        <a:bodyPr/>
        <a:lstStyle/>
        <a:p>
          <a:endParaRPr lang="en-GB"/>
        </a:p>
      </dgm:t>
    </dgm:pt>
    <dgm:pt modelId="{067FCCAF-C26A-3845-92D2-EFDC1C5CA692}">
      <dgm:prSet phldrT="[Text]"/>
      <dgm:spPr/>
      <dgm:t>
        <a:bodyPr/>
        <a:lstStyle/>
        <a:p>
          <a:pPr algn="ctr">
            <a:lnSpc>
              <a:spcPct val="100000"/>
            </a:lnSpc>
          </a:pPr>
          <a:r>
            <a:rPr lang="en-GB" b="0" i="0" dirty="0"/>
            <a:t>   Company is the largest online loan marketplace, facilitating personal loans, business loans, and financing of medical procedures. Borrowers can easily access lower interest rate loans through a fast online interface. </a:t>
          </a:r>
          <a:endParaRPr lang="en-GB" dirty="0"/>
        </a:p>
      </dgm:t>
    </dgm:pt>
    <dgm:pt modelId="{2CD1F30C-3FDE-E142-BBF5-50126FEEE453}" type="parTrans" cxnId="{E8F6CED6-ED14-BC4F-B6A3-999886ED7E46}">
      <dgm:prSet/>
      <dgm:spPr/>
      <dgm:t>
        <a:bodyPr/>
        <a:lstStyle/>
        <a:p>
          <a:endParaRPr lang="en-GB"/>
        </a:p>
      </dgm:t>
    </dgm:pt>
    <dgm:pt modelId="{C35BBFEA-F217-084A-B129-B7AEBF2B939D}" type="sibTrans" cxnId="{E8F6CED6-ED14-BC4F-B6A3-999886ED7E46}">
      <dgm:prSet/>
      <dgm:spPr/>
      <dgm:t>
        <a:bodyPr/>
        <a:lstStyle/>
        <a:p>
          <a:endParaRPr lang="en-GB"/>
        </a:p>
      </dgm:t>
    </dgm:pt>
    <dgm:pt modelId="{64EA8ECC-D78C-413A-BE68-9FD8D0447DFE}" type="pres">
      <dgm:prSet presAssocID="{36CF6434-BEE5-8547-8B5F-E0B4F4CB894F}" presName="root" presStyleCnt="0">
        <dgm:presLayoutVars>
          <dgm:dir/>
          <dgm:resizeHandles val="exact"/>
        </dgm:presLayoutVars>
      </dgm:prSet>
      <dgm:spPr/>
    </dgm:pt>
    <dgm:pt modelId="{D66A5179-4191-43F3-9CE3-350EBF0826A1}" type="pres">
      <dgm:prSet presAssocID="{B0517C19-0E85-B940-87A8-3B9DBFDD752C}" presName="compNode" presStyleCnt="0"/>
      <dgm:spPr/>
    </dgm:pt>
    <dgm:pt modelId="{04259689-E39E-47C2-A960-A460A4D8A34B}" type="pres">
      <dgm:prSet presAssocID="{B0517C19-0E85-B940-87A8-3B9DBFDD75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3CAD8871-F3F7-4366-8991-4156D82FFBFA}" type="pres">
      <dgm:prSet presAssocID="{B0517C19-0E85-B940-87A8-3B9DBFDD752C}" presName="iconSpace" presStyleCnt="0"/>
      <dgm:spPr/>
    </dgm:pt>
    <dgm:pt modelId="{FC789C01-CDB6-469B-AC13-A9F24A54E6BB}" type="pres">
      <dgm:prSet presAssocID="{B0517C19-0E85-B940-87A8-3B9DBFDD752C}" presName="parTx" presStyleLbl="revTx" presStyleIdx="0" presStyleCnt="6">
        <dgm:presLayoutVars>
          <dgm:chMax val="0"/>
          <dgm:chPref val="0"/>
        </dgm:presLayoutVars>
      </dgm:prSet>
      <dgm:spPr/>
    </dgm:pt>
    <dgm:pt modelId="{26AED44D-EDCB-4950-B953-643B4B93693D}" type="pres">
      <dgm:prSet presAssocID="{B0517C19-0E85-B940-87A8-3B9DBFDD752C}" presName="txSpace" presStyleCnt="0"/>
      <dgm:spPr/>
    </dgm:pt>
    <dgm:pt modelId="{6D2AF1E6-9C67-4223-89A5-41497A25193E}" type="pres">
      <dgm:prSet presAssocID="{B0517C19-0E85-B940-87A8-3B9DBFDD752C}" presName="desTx" presStyleLbl="revTx" presStyleIdx="1" presStyleCnt="6">
        <dgm:presLayoutVars/>
      </dgm:prSet>
      <dgm:spPr/>
    </dgm:pt>
    <dgm:pt modelId="{560B7EFB-8358-4A58-9858-D2052C30DF20}" type="pres">
      <dgm:prSet presAssocID="{647FE51A-B534-4A40-96D9-BC8EEEFF5AE4}" presName="sibTrans" presStyleCnt="0"/>
      <dgm:spPr/>
    </dgm:pt>
    <dgm:pt modelId="{766EE6A5-5648-4A8C-AE1F-D2A6B7E2EF27}" type="pres">
      <dgm:prSet presAssocID="{3F6658EE-D5FD-0D44-B309-849C0DFD1451}" presName="compNode" presStyleCnt="0"/>
      <dgm:spPr/>
    </dgm:pt>
    <dgm:pt modelId="{F872D348-5DCD-4C50-99EC-562A267BF11B}" type="pres">
      <dgm:prSet presAssocID="{3F6658EE-D5FD-0D44-B309-849C0DFD14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6EC6011-1A1B-45AC-A2A5-DD80A029CA3D}" type="pres">
      <dgm:prSet presAssocID="{3F6658EE-D5FD-0D44-B309-849C0DFD1451}" presName="iconSpace" presStyleCnt="0"/>
      <dgm:spPr/>
    </dgm:pt>
    <dgm:pt modelId="{1968D11B-0AB8-439E-AE0B-3F594FA32304}" type="pres">
      <dgm:prSet presAssocID="{3F6658EE-D5FD-0D44-B309-849C0DFD1451}" presName="parTx" presStyleLbl="revTx" presStyleIdx="2" presStyleCnt="6">
        <dgm:presLayoutVars>
          <dgm:chMax val="0"/>
          <dgm:chPref val="0"/>
        </dgm:presLayoutVars>
      </dgm:prSet>
      <dgm:spPr/>
    </dgm:pt>
    <dgm:pt modelId="{AD3A5B1B-5D9F-4DD7-9AC8-2F20FC6D0002}" type="pres">
      <dgm:prSet presAssocID="{3F6658EE-D5FD-0D44-B309-849C0DFD1451}" presName="txSpace" presStyleCnt="0"/>
      <dgm:spPr/>
    </dgm:pt>
    <dgm:pt modelId="{0A5F103F-A360-4A6A-9269-F945C068F011}" type="pres">
      <dgm:prSet presAssocID="{3F6658EE-D5FD-0D44-B309-849C0DFD1451}" presName="desTx" presStyleLbl="revTx" presStyleIdx="3" presStyleCnt="6">
        <dgm:presLayoutVars/>
      </dgm:prSet>
      <dgm:spPr/>
    </dgm:pt>
    <dgm:pt modelId="{2763801E-36D8-4541-92C3-FF0A9252723A}" type="pres">
      <dgm:prSet presAssocID="{6EB412DF-D3B4-BE48-9F2E-D0965810DFCA}" presName="sibTrans" presStyleCnt="0"/>
      <dgm:spPr/>
    </dgm:pt>
    <dgm:pt modelId="{F0C7CC91-5FA0-44D7-89C3-D83A3F006CEF}" type="pres">
      <dgm:prSet presAssocID="{EFFF3F11-E063-E747-A9AF-17273D09F1B4}" presName="compNode" presStyleCnt="0"/>
      <dgm:spPr/>
    </dgm:pt>
    <dgm:pt modelId="{09CDFE1B-A065-48E8-9D01-7AED994233F2}" type="pres">
      <dgm:prSet presAssocID="{EFFF3F11-E063-E747-A9AF-17273D09F1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F7E5F327-1D63-46BC-9B48-7F2A4822CFE7}" type="pres">
      <dgm:prSet presAssocID="{EFFF3F11-E063-E747-A9AF-17273D09F1B4}" presName="iconSpace" presStyleCnt="0"/>
      <dgm:spPr/>
    </dgm:pt>
    <dgm:pt modelId="{7EF5ADDE-FBBD-4BF9-98E4-695CA200AA6A}" type="pres">
      <dgm:prSet presAssocID="{EFFF3F11-E063-E747-A9AF-17273D09F1B4}" presName="parTx" presStyleLbl="revTx" presStyleIdx="4" presStyleCnt="6">
        <dgm:presLayoutVars>
          <dgm:chMax val="0"/>
          <dgm:chPref val="0"/>
        </dgm:presLayoutVars>
      </dgm:prSet>
      <dgm:spPr/>
    </dgm:pt>
    <dgm:pt modelId="{D25722D3-3A91-42E3-9E35-1F1B9A6EDAC0}" type="pres">
      <dgm:prSet presAssocID="{EFFF3F11-E063-E747-A9AF-17273D09F1B4}" presName="txSpace" presStyleCnt="0"/>
      <dgm:spPr/>
    </dgm:pt>
    <dgm:pt modelId="{84B8173F-D02E-4E7C-9784-91E34D1D9414}" type="pres">
      <dgm:prSet presAssocID="{EFFF3F11-E063-E747-A9AF-17273D09F1B4}" presName="desTx" presStyleLbl="revTx" presStyleIdx="5" presStyleCnt="6">
        <dgm:presLayoutVars/>
      </dgm:prSet>
      <dgm:spPr/>
    </dgm:pt>
  </dgm:ptLst>
  <dgm:cxnLst>
    <dgm:cxn modelId="{335FCE2D-BFD6-D344-82C4-C4DDDABBD6C9}" type="presOf" srcId="{36CF6434-BEE5-8547-8B5F-E0B4F4CB894F}" destId="{64EA8ECC-D78C-413A-BE68-9FD8D0447DFE}" srcOrd="0" destOrd="0" presId="urn:microsoft.com/office/officeart/2018/5/layout/CenteredIconLabelDescriptionList"/>
    <dgm:cxn modelId="{63E7C32E-DBCD-B345-9616-3C83F2B257EF}" type="presOf" srcId="{B9C7B283-3A67-CD44-AA25-53F0C5674B9B}" destId="{0A5F103F-A360-4A6A-9269-F945C068F011}" srcOrd="0" destOrd="0" presId="urn:microsoft.com/office/officeart/2018/5/layout/CenteredIconLabelDescriptionList"/>
    <dgm:cxn modelId="{185B7A6D-6619-D244-8423-7498E53D65D6}" type="presOf" srcId="{EFFF3F11-E063-E747-A9AF-17273D09F1B4}" destId="{7EF5ADDE-FBBD-4BF9-98E4-695CA200AA6A}" srcOrd="0" destOrd="0" presId="urn:microsoft.com/office/officeart/2018/5/layout/CenteredIconLabelDescriptionList"/>
    <dgm:cxn modelId="{7CEDAF8B-8C08-714C-A40A-98B88C0C9A81}" srcId="{36CF6434-BEE5-8547-8B5F-E0B4F4CB894F}" destId="{B0517C19-0E85-B940-87A8-3B9DBFDD752C}" srcOrd="0" destOrd="0" parTransId="{7CC3BD8F-ACD9-2441-A6A6-4A0E7B36C322}" sibTransId="{647FE51A-B534-4A40-96D9-BC8EEEFF5AE4}"/>
    <dgm:cxn modelId="{7566F69A-CD16-7A4B-886A-851FDAB7C6D6}" type="presOf" srcId="{3F6658EE-D5FD-0D44-B309-849C0DFD1451}" destId="{1968D11B-0AB8-439E-AE0B-3F594FA32304}" srcOrd="0" destOrd="0" presId="urn:microsoft.com/office/officeart/2018/5/layout/CenteredIconLabelDescriptionList"/>
    <dgm:cxn modelId="{20C2EA9D-3881-1E4C-96B1-024696A2D1D7}" type="presOf" srcId="{F78578BD-6BF1-2D4F-BB80-308263F28A20}" destId="{84B8173F-D02E-4E7C-9784-91E34D1D9414}" srcOrd="0" destOrd="0" presId="urn:microsoft.com/office/officeart/2018/5/layout/CenteredIconLabelDescriptionList"/>
    <dgm:cxn modelId="{E0FD57A5-2B52-624A-BA16-0779A113AC97}" srcId="{36CF6434-BEE5-8547-8B5F-E0B4F4CB894F}" destId="{3F6658EE-D5FD-0D44-B309-849C0DFD1451}" srcOrd="1" destOrd="0" parTransId="{0D63C016-3250-D447-A1E8-5E398CAF55E7}" sibTransId="{6EB412DF-D3B4-BE48-9F2E-D0965810DFCA}"/>
    <dgm:cxn modelId="{37A8DEB6-378A-F645-8C3E-9F4344BD0900}" srcId="{EFFF3F11-E063-E747-A9AF-17273D09F1B4}" destId="{F78578BD-6BF1-2D4F-BB80-308263F28A20}" srcOrd="0" destOrd="0" parTransId="{DDB24432-1012-EB40-9733-46C308452D67}" sibTransId="{4BF4734D-67C8-7F43-AEFB-2060DBAF1A16}"/>
    <dgm:cxn modelId="{E8F6CED6-ED14-BC4F-B6A3-999886ED7E46}" srcId="{B0517C19-0E85-B940-87A8-3B9DBFDD752C}" destId="{067FCCAF-C26A-3845-92D2-EFDC1C5CA692}" srcOrd="0" destOrd="0" parTransId="{2CD1F30C-3FDE-E142-BBF5-50126FEEE453}" sibTransId="{C35BBFEA-F217-084A-B129-B7AEBF2B939D}"/>
    <dgm:cxn modelId="{C88D37D7-AAE7-0C42-BAF6-713E3607CB9E}" type="presOf" srcId="{067FCCAF-C26A-3845-92D2-EFDC1C5CA692}" destId="{6D2AF1E6-9C67-4223-89A5-41497A25193E}" srcOrd="0" destOrd="0" presId="urn:microsoft.com/office/officeart/2018/5/layout/CenteredIconLabelDescriptionList"/>
    <dgm:cxn modelId="{2C5893DD-D4B9-504F-B475-1873B456B196}" srcId="{36CF6434-BEE5-8547-8B5F-E0B4F4CB894F}" destId="{EFFF3F11-E063-E747-A9AF-17273D09F1B4}" srcOrd="2" destOrd="0" parTransId="{CD4F9B3B-65C0-4C40-A6ED-833C0CA1EECF}" sibTransId="{178E7096-783C-6349-ABD0-340C58E3A78E}"/>
    <dgm:cxn modelId="{E7194CE7-599E-9544-8F5C-7AC45F25350F}" type="presOf" srcId="{B0517C19-0E85-B940-87A8-3B9DBFDD752C}" destId="{FC789C01-CDB6-469B-AC13-A9F24A54E6BB}" srcOrd="0" destOrd="0" presId="urn:microsoft.com/office/officeart/2018/5/layout/CenteredIconLabelDescriptionList"/>
    <dgm:cxn modelId="{9F81FEE7-48ED-0A4D-8ACF-59BCBA1C59AA}" srcId="{3F6658EE-D5FD-0D44-B309-849C0DFD1451}" destId="{B9C7B283-3A67-CD44-AA25-53F0C5674B9B}" srcOrd="0" destOrd="0" parTransId="{C81FE134-D2B5-874E-92E7-D54FE5FB2326}" sibTransId="{A7EFA4C8-2F25-BC4E-8735-4CF43C61D11A}"/>
    <dgm:cxn modelId="{3109D131-1AD5-294E-8781-F10C0BF6FD8D}" type="presParOf" srcId="{64EA8ECC-D78C-413A-BE68-9FD8D0447DFE}" destId="{D66A5179-4191-43F3-9CE3-350EBF0826A1}" srcOrd="0" destOrd="0" presId="urn:microsoft.com/office/officeart/2018/5/layout/CenteredIconLabelDescriptionList"/>
    <dgm:cxn modelId="{5B02F802-FE46-884D-BFE9-C1ED098FA4C7}" type="presParOf" srcId="{D66A5179-4191-43F3-9CE3-350EBF0826A1}" destId="{04259689-E39E-47C2-A960-A460A4D8A34B}" srcOrd="0" destOrd="0" presId="urn:microsoft.com/office/officeart/2018/5/layout/CenteredIconLabelDescriptionList"/>
    <dgm:cxn modelId="{54DE8F0A-05F4-D941-9A8F-A4941C821D37}" type="presParOf" srcId="{D66A5179-4191-43F3-9CE3-350EBF0826A1}" destId="{3CAD8871-F3F7-4366-8991-4156D82FFBFA}" srcOrd="1" destOrd="0" presId="urn:microsoft.com/office/officeart/2018/5/layout/CenteredIconLabelDescriptionList"/>
    <dgm:cxn modelId="{E2931553-8792-4F42-B9D6-5A3B22B95A3C}" type="presParOf" srcId="{D66A5179-4191-43F3-9CE3-350EBF0826A1}" destId="{FC789C01-CDB6-469B-AC13-A9F24A54E6BB}" srcOrd="2" destOrd="0" presId="urn:microsoft.com/office/officeart/2018/5/layout/CenteredIconLabelDescriptionList"/>
    <dgm:cxn modelId="{4D742106-BDA4-894A-9469-3A60F3325558}" type="presParOf" srcId="{D66A5179-4191-43F3-9CE3-350EBF0826A1}" destId="{26AED44D-EDCB-4950-B953-643B4B93693D}" srcOrd="3" destOrd="0" presId="urn:microsoft.com/office/officeart/2018/5/layout/CenteredIconLabelDescriptionList"/>
    <dgm:cxn modelId="{A43870EE-9152-9F4B-9506-8BF4E51B945D}" type="presParOf" srcId="{D66A5179-4191-43F3-9CE3-350EBF0826A1}" destId="{6D2AF1E6-9C67-4223-89A5-41497A25193E}" srcOrd="4" destOrd="0" presId="urn:microsoft.com/office/officeart/2018/5/layout/CenteredIconLabelDescriptionList"/>
    <dgm:cxn modelId="{0B28B981-2748-2F40-9103-E07049EA6B86}" type="presParOf" srcId="{64EA8ECC-D78C-413A-BE68-9FD8D0447DFE}" destId="{560B7EFB-8358-4A58-9858-D2052C30DF20}" srcOrd="1" destOrd="0" presId="urn:microsoft.com/office/officeart/2018/5/layout/CenteredIconLabelDescriptionList"/>
    <dgm:cxn modelId="{AF57B4C2-E05F-C349-916C-413165A6B1E7}" type="presParOf" srcId="{64EA8ECC-D78C-413A-BE68-9FD8D0447DFE}" destId="{766EE6A5-5648-4A8C-AE1F-D2A6B7E2EF27}" srcOrd="2" destOrd="0" presId="urn:microsoft.com/office/officeart/2018/5/layout/CenteredIconLabelDescriptionList"/>
    <dgm:cxn modelId="{3106636C-B227-C640-B26C-AD3F1FBEE2EE}" type="presParOf" srcId="{766EE6A5-5648-4A8C-AE1F-D2A6B7E2EF27}" destId="{F872D348-5DCD-4C50-99EC-562A267BF11B}" srcOrd="0" destOrd="0" presId="urn:microsoft.com/office/officeart/2018/5/layout/CenteredIconLabelDescriptionList"/>
    <dgm:cxn modelId="{C4747476-FA27-664A-BFA6-0838FEA2CD25}" type="presParOf" srcId="{766EE6A5-5648-4A8C-AE1F-D2A6B7E2EF27}" destId="{66EC6011-1A1B-45AC-A2A5-DD80A029CA3D}" srcOrd="1" destOrd="0" presId="urn:microsoft.com/office/officeart/2018/5/layout/CenteredIconLabelDescriptionList"/>
    <dgm:cxn modelId="{B1A232F1-17F6-EC43-AD42-CDE25C5F9563}" type="presParOf" srcId="{766EE6A5-5648-4A8C-AE1F-D2A6B7E2EF27}" destId="{1968D11B-0AB8-439E-AE0B-3F594FA32304}" srcOrd="2" destOrd="0" presId="urn:microsoft.com/office/officeart/2018/5/layout/CenteredIconLabelDescriptionList"/>
    <dgm:cxn modelId="{C9676B2A-69D1-E044-8317-D6064754E046}" type="presParOf" srcId="{766EE6A5-5648-4A8C-AE1F-D2A6B7E2EF27}" destId="{AD3A5B1B-5D9F-4DD7-9AC8-2F20FC6D0002}" srcOrd="3" destOrd="0" presId="urn:microsoft.com/office/officeart/2018/5/layout/CenteredIconLabelDescriptionList"/>
    <dgm:cxn modelId="{9C8712A9-3E84-C344-9CB3-A42ADF33CB89}" type="presParOf" srcId="{766EE6A5-5648-4A8C-AE1F-D2A6B7E2EF27}" destId="{0A5F103F-A360-4A6A-9269-F945C068F011}" srcOrd="4" destOrd="0" presId="urn:microsoft.com/office/officeart/2018/5/layout/CenteredIconLabelDescriptionList"/>
    <dgm:cxn modelId="{7046DC8F-DE8D-9F4A-87AC-EE7DAE8F4E3E}" type="presParOf" srcId="{64EA8ECC-D78C-413A-BE68-9FD8D0447DFE}" destId="{2763801E-36D8-4541-92C3-FF0A9252723A}" srcOrd="3" destOrd="0" presId="urn:microsoft.com/office/officeart/2018/5/layout/CenteredIconLabelDescriptionList"/>
    <dgm:cxn modelId="{43D0B83E-97AC-4E4F-A8D4-96CF2C2F0019}" type="presParOf" srcId="{64EA8ECC-D78C-413A-BE68-9FD8D0447DFE}" destId="{F0C7CC91-5FA0-44D7-89C3-D83A3F006CEF}" srcOrd="4" destOrd="0" presId="urn:microsoft.com/office/officeart/2018/5/layout/CenteredIconLabelDescriptionList"/>
    <dgm:cxn modelId="{45E65336-55ED-BB4F-9C32-203FFEE43AEE}" type="presParOf" srcId="{F0C7CC91-5FA0-44D7-89C3-D83A3F006CEF}" destId="{09CDFE1B-A065-48E8-9D01-7AED994233F2}" srcOrd="0" destOrd="0" presId="urn:microsoft.com/office/officeart/2018/5/layout/CenteredIconLabelDescriptionList"/>
    <dgm:cxn modelId="{1100564C-47D7-5446-A09E-F483AEACC3E4}" type="presParOf" srcId="{F0C7CC91-5FA0-44D7-89C3-D83A3F006CEF}" destId="{F7E5F327-1D63-46BC-9B48-7F2A4822CFE7}" srcOrd="1" destOrd="0" presId="urn:microsoft.com/office/officeart/2018/5/layout/CenteredIconLabelDescriptionList"/>
    <dgm:cxn modelId="{38F9B1DB-22A4-1D48-A9CD-C10622AF0FB8}" type="presParOf" srcId="{F0C7CC91-5FA0-44D7-89C3-D83A3F006CEF}" destId="{7EF5ADDE-FBBD-4BF9-98E4-695CA200AA6A}" srcOrd="2" destOrd="0" presId="urn:microsoft.com/office/officeart/2018/5/layout/CenteredIconLabelDescriptionList"/>
    <dgm:cxn modelId="{C0056A75-2EFF-B345-99C2-CC3A248FAFD7}" type="presParOf" srcId="{F0C7CC91-5FA0-44D7-89C3-D83A3F006CEF}" destId="{D25722D3-3A91-42E3-9E35-1F1B9A6EDAC0}" srcOrd="3" destOrd="0" presId="urn:microsoft.com/office/officeart/2018/5/layout/CenteredIconLabelDescriptionList"/>
    <dgm:cxn modelId="{8B91ABEA-5BAB-D04C-A40E-8497F1E79926}" type="presParOf" srcId="{F0C7CC91-5FA0-44D7-89C3-D83A3F006CEF}" destId="{84B8173F-D02E-4E7C-9784-91E34D1D9414}" srcOrd="4" destOrd="0" presId="urn:microsoft.com/office/officeart/2018/5/layout/CenteredIconLabelDescription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03AD3B-BE2D-D446-A7B9-92C0CBE7973C}"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2EED9E2B-EA30-744F-A9B2-D5402777AB21}">
      <dgm:prSet phldrT="[Text]"/>
      <dgm:spPr/>
      <dgm:t>
        <a:bodyPr/>
        <a:lstStyle/>
        <a:p>
          <a:r>
            <a:rPr lang="en-GB" dirty="0"/>
            <a:t>Clean Data</a:t>
          </a:r>
        </a:p>
      </dgm:t>
    </dgm:pt>
    <dgm:pt modelId="{26496E45-3091-1845-895C-FD23B33EBA6E}" type="parTrans" cxnId="{30F818FF-75E8-DA41-8357-A0580EA72E22}">
      <dgm:prSet/>
      <dgm:spPr/>
      <dgm:t>
        <a:bodyPr/>
        <a:lstStyle/>
        <a:p>
          <a:endParaRPr lang="en-GB"/>
        </a:p>
      </dgm:t>
    </dgm:pt>
    <dgm:pt modelId="{18A7A268-FDB7-184C-B1FA-2D500CD2267F}" type="sibTrans" cxnId="{30F818FF-75E8-DA41-8357-A0580EA72E22}">
      <dgm:prSet/>
      <dgm:spPr/>
      <dgm:t>
        <a:bodyPr/>
        <a:lstStyle/>
        <a:p>
          <a:endParaRPr lang="en-GB"/>
        </a:p>
      </dgm:t>
    </dgm:pt>
    <dgm:pt modelId="{07ACD21F-AC9A-CD49-A3FA-9A0A20D626D7}">
      <dgm:prSet phldrT="[Text]"/>
      <dgm:spPr/>
      <dgm:t>
        <a:bodyPr/>
        <a:lstStyle/>
        <a:p>
          <a:r>
            <a:rPr lang="en-GB" dirty="0"/>
            <a:t>Drop columns with null values</a:t>
          </a:r>
        </a:p>
      </dgm:t>
    </dgm:pt>
    <dgm:pt modelId="{23305D5C-E2CB-5348-8F52-C392C3E95436}" type="parTrans" cxnId="{C61399DE-CB3A-E242-8423-5E4605F9BE4F}">
      <dgm:prSet/>
      <dgm:spPr/>
      <dgm:t>
        <a:bodyPr/>
        <a:lstStyle/>
        <a:p>
          <a:endParaRPr lang="en-GB"/>
        </a:p>
      </dgm:t>
    </dgm:pt>
    <dgm:pt modelId="{FEB8316F-BACB-954F-B0C4-AE403613C64B}" type="sibTrans" cxnId="{C61399DE-CB3A-E242-8423-5E4605F9BE4F}">
      <dgm:prSet/>
      <dgm:spPr/>
      <dgm:t>
        <a:bodyPr/>
        <a:lstStyle/>
        <a:p>
          <a:endParaRPr lang="en-GB"/>
        </a:p>
      </dgm:t>
    </dgm:pt>
    <dgm:pt modelId="{9E036AB0-0236-954B-9901-BAF6B8D7893A}">
      <dgm:prSet phldrT="[Text]"/>
      <dgm:spPr/>
      <dgm:t>
        <a:bodyPr/>
        <a:lstStyle/>
        <a:p>
          <a:r>
            <a:rPr lang="en-GB" dirty="0"/>
            <a:t>Univariate Analysis</a:t>
          </a:r>
        </a:p>
      </dgm:t>
    </dgm:pt>
    <dgm:pt modelId="{450616AB-AC4C-4B4C-87F2-D1E61F0BB86E}" type="parTrans" cxnId="{42154563-46CD-2A40-9120-8F99953C0FA9}">
      <dgm:prSet/>
      <dgm:spPr/>
      <dgm:t>
        <a:bodyPr/>
        <a:lstStyle/>
        <a:p>
          <a:endParaRPr lang="en-GB"/>
        </a:p>
      </dgm:t>
    </dgm:pt>
    <dgm:pt modelId="{0340E992-1DEE-564A-8392-A9918A1C2198}" type="sibTrans" cxnId="{42154563-46CD-2A40-9120-8F99953C0FA9}">
      <dgm:prSet/>
      <dgm:spPr/>
      <dgm:t>
        <a:bodyPr/>
        <a:lstStyle/>
        <a:p>
          <a:endParaRPr lang="en-GB"/>
        </a:p>
      </dgm:t>
    </dgm:pt>
    <dgm:pt modelId="{681107B1-EBAF-0542-88B3-E6DCFF219ED0}">
      <dgm:prSet phldrT="[Text]"/>
      <dgm:spPr/>
      <dgm:t>
        <a:bodyPr/>
        <a:lstStyle/>
        <a:p>
          <a:r>
            <a:rPr lang="en-GB" dirty="0"/>
            <a:t>Check distributions and frequencies of various numerical and categorical variables</a:t>
          </a:r>
        </a:p>
      </dgm:t>
    </dgm:pt>
    <dgm:pt modelId="{ABDF36A4-FE81-E248-B7BB-FB0C8C57C574}" type="parTrans" cxnId="{2140F0AC-07FD-8F47-BD02-FAE5D594401F}">
      <dgm:prSet/>
      <dgm:spPr/>
      <dgm:t>
        <a:bodyPr/>
        <a:lstStyle/>
        <a:p>
          <a:endParaRPr lang="en-GB"/>
        </a:p>
      </dgm:t>
    </dgm:pt>
    <dgm:pt modelId="{EB8F1AA5-9798-D14A-A626-ABD05A9738D0}" type="sibTrans" cxnId="{2140F0AC-07FD-8F47-BD02-FAE5D594401F}">
      <dgm:prSet/>
      <dgm:spPr/>
      <dgm:t>
        <a:bodyPr/>
        <a:lstStyle/>
        <a:p>
          <a:endParaRPr lang="en-GB"/>
        </a:p>
      </dgm:t>
    </dgm:pt>
    <dgm:pt modelId="{B5A03EB6-B561-EE4B-8FB5-443F1BDE6EED}">
      <dgm:prSet phldrT="[Text]"/>
      <dgm:spPr/>
      <dgm:t>
        <a:bodyPr/>
        <a:lstStyle/>
        <a:p>
          <a:r>
            <a:rPr lang="en-GB" dirty="0"/>
            <a:t>Segmented Univariate Analysis</a:t>
          </a:r>
        </a:p>
      </dgm:t>
    </dgm:pt>
    <dgm:pt modelId="{6AB9C50F-A3C2-BE47-AADA-C0D199954E99}" type="parTrans" cxnId="{AE1F328F-CBA7-5D43-B060-487C1D818525}">
      <dgm:prSet/>
      <dgm:spPr/>
      <dgm:t>
        <a:bodyPr/>
        <a:lstStyle/>
        <a:p>
          <a:endParaRPr lang="en-GB"/>
        </a:p>
      </dgm:t>
    </dgm:pt>
    <dgm:pt modelId="{67B162D8-8A1C-834F-9983-19BC2C57239D}" type="sibTrans" cxnId="{AE1F328F-CBA7-5D43-B060-487C1D818525}">
      <dgm:prSet/>
      <dgm:spPr/>
      <dgm:t>
        <a:bodyPr/>
        <a:lstStyle/>
        <a:p>
          <a:endParaRPr lang="en-GB"/>
        </a:p>
      </dgm:t>
    </dgm:pt>
    <dgm:pt modelId="{D1FB668D-6EBB-AF4C-954B-9C02E21E277C}">
      <dgm:prSet phldrT="[Text]"/>
      <dgm:spPr/>
      <dgm:t>
        <a:bodyPr/>
        <a:lstStyle/>
        <a:p>
          <a:r>
            <a:rPr lang="en-GB" dirty="0"/>
            <a:t>Analyse variables against segments of other variables</a:t>
          </a:r>
        </a:p>
      </dgm:t>
    </dgm:pt>
    <dgm:pt modelId="{D5EBCC37-BBD8-4540-B907-1072186E5B45}" type="parTrans" cxnId="{D2427C10-98F2-704F-9366-68FD2606054F}">
      <dgm:prSet/>
      <dgm:spPr/>
      <dgm:t>
        <a:bodyPr/>
        <a:lstStyle/>
        <a:p>
          <a:endParaRPr lang="en-GB"/>
        </a:p>
      </dgm:t>
    </dgm:pt>
    <dgm:pt modelId="{50B1F2B4-2F3F-4246-9DD4-D19E6B6C2493}" type="sibTrans" cxnId="{D2427C10-98F2-704F-9366-68FD2606054F}">
      <dgm:prSet/>
      <dgm:spPr/>
      <dgm:t>
        <a:bodyPr/>
        <a:lstStyle/>
        <a:p>
          <a:endParaRPr lang="en-GB"/>
        </a:p>
      </dgm:t>
    </dgm:pt>
    <dgm:pt modelId="{B8CEEE67-DB42-0641-8370-21B8F52D6CDE}">
      <dgm:prSet phldrT="[Text]"/>
      <dgm:spPr/>
      <dgm:t>
        <a:bodyPr/>
        <a:lstStyle/>
        <a:p>
          <a:r>
            <a:rPr lang="en-GB" dirty="0"/>
            <a:t>Drop columns with all random values or single category value</a:t>
          </a:r>
        </a:p>
      </dgm:t>
    </dgm:pt>
    <dgm:pt modelId="{D7C59D53-E63B-5D4D-921B-BF3643AA77CB}" type="parTrans" cxnId="{15D20288-D1DC-744E-BCEE-AAE9ACD19E99}">
      <dgm:prSet/>
      <dgm:spPr/>
      <dgm:t>
        <a:bodyPr/>
        <a:lstStyle/>
        <a:p>
          <a:endParaRPr lang="en-GB"/>
        </a:p>
      </dgm:t>
    </dgm:pt>
    <dgm:pt modelId="{59289045-FB16-804D-8894-6AB816F957B2}" type="sibTrans" cxnId="{15D20288-D1DC-744E-BCEE-AAE9ACD19E99}">
      <dgm:prSet/>
      <dgm:spPr/>
      <dgm:t>
        <a:bodyPr/>
        <a:lstStyle/>
        <a:p>
          <a:endParaRPr lang="en-GB"/>
        </a:p>
      </dgm:t>
    </dgm:pt>
    <dgm:pt modelId="{FA0168E3-C3FF-294F-9071-AC4B2054CBE5}">
      <dgm:prSet phldrT="[Text]"/>
      <dgm:spPr/>
      <dgm:t>
        <a:bodyPr/>
        <a:lstStyle/>
        <a:p>
          <a:r>
            <a:rPr lang="en-GB" dirty="0"/>
            <a:t>Convert values to proper int, float, date representations</a:t>
          </a:r>
        </a:p>
      </dgm:t>
    </dgm:pt>
    <dgm:pt modelId="{29B213D7-CD1A-8249-B8D6-A7FA21505194}" type="parTrans" cxnId="{95A68950-AE76-304E-8D7D-C61F062F5AB4}">
      <dgm:prSet/>
      <dgm:spPr/>
      <dgm:t>
        <a:bodyPr/>
        <a:lstStyle/>
        <a:p>
          <a:endParaRPr lang="en-GB"/>
        </a:p>
      </dgm:t>
    </dgm:pt>
    <dgm:pt modelId="{67670BFC-5246-6B4E-BE25-2DE3714D3A84}" type="sibTrans" cxnId="{95A68950-AE76-304E-8D7D-C61F062F5AB4}">
      <dgm:prSet/>
      <dgm:spPr/>
      <dgm:t>
        <a:bodyPr/>
        <a:lstStyle/>
        <a:p>
          <a:endParaRPr lang="en-GB"/>
        </a:p>
      </dgm:t>
    </dgm:pt>
    <dgm:pt modelId="{24B5F083-D220-A742-8C07-64A830AE476D}">
      <dgm:prSet phldrT="[Text]"/>
      <dgm:spPr/>
      <dgm:t>
        <a:bodyPr/>
        <a:lstStyle/>
        <a:p>
          <a:r>
            <a:rPr lang="en-GB" dirty="0"/>
            <a:t>Create derived variables</a:t>
          </a:r>
        </a:p>
      </dgm:t>
    </dgm:pt>
    <dgm:pt modelId="{76C0298F-BF01-CE4B-8035-24F4B6EC1714}" type="parTrans" cxnId="{6EEEB3D1-6426-884E-B34A-699183DD7228}">
      <dgm:prSet/>
      <dgm:spPr/>
      <dgm:t>
        <a:bodyPr/>
        <a:lstStyle/>
        <a:p>
          <a:endParaRPr lang="en-GB"/>
        </a:p>
      </dgm:t>
    </dgm:pt>
    <dgm:pt modelId="{DE72FE39-FABD-7546-B49C-3B5D5D05BAA0}" type="sibTrans" cxnId="{6EEEB3D1-6426-884E-B34A-699183DD7228}">
      <dgm:prSet/>
      <dgm:spPr/>
      <dgm:t>
        <a:bodyPr/>
        <a:lstStyle/>
        <a:p>
          <a:endParaRPr lang="en-GB"/>
        </a:p>
      </dgm:t>
    </dgm:pt>
    <dgm:pt modelId="{E5464D33-977B-F340-8F2C-12208A7FBFC9}">
      <dgm:prSet phldrT="[Text]"/>
      <dgm:spPr/>
      <dgm:t>
        <a:bodyPr/>
        <a:lstStyle/>
        <a:p>
          <a:r>
            <a:rPr lang="en-GB" dirty="0"/>
            <a:t>Create derived variables</a:t>
          </a:r>
        </a:p>
      </dgm:t>
    </dgm:pt>
    <dgm:pt modelId="{67E9060B-6E9A-C745-ADA3-9A2C82D81174}" type="parTrans" cxnId="{FF6AC930-736D-DA41-9614-8E0856FAE5D5}">
      <dgm:prSet/>
      <dgm:spPr/>
      <dgm:t>
        <a:bodyPr/>
        <a:lstStyle/>
        <a:p>
          <a:endParaRPr lang="en-GB"/>
        </a:p>
      </dgm:t>
    </dgm:pt>
    <dgm:pt modelId="{04295875-41D1-0B48-89A0-45084B5D6882}" type="sibTrans" cxnId="{FF6AC930-736D-DA41-9614-8E0856FAE5D5}">
      <dgm:prSet/>
      <dgm:spPr/>
      <dgm:t>
        <a:bodyPr/>
        <a:lstStyle/>
        <a:p>
          <a:endParaRPr lang="en-GB"/>
        </a:p>
      </dgm:t>
    </dgm:pt>
    <dgm:pt modelId="{42989467-B363-3648-84F8-10D173A024B8}">
      <dgm:prSet/>
      <dgm:spPr/>
      <dgm:t>
        <a:bodyPr/>
        <a:lstStyle/>
        <a:p>
          <a:r>
            <a:rPr lang="en-GB" dirty="0"/>
            <a:t>Bivariate Analysis</a:t>
          </a:r>
        </a:p>
      </dgm:t>
    </dgm:pt>
    <dgm:pt modelId="{F2E4CC29-7B24-C34F-8663-4DB4A978E65B}" type="parTrans" cxnId="{364D1E65-D90B-8345-995E-E2859DD62B92}">
      <dgm:prSet/>
      <dgm:spPr/>
      <dgm:t>
        <a:bodyPr/>
        <a:lstStyle/>
        <a:p>
          <a:endParaRPr lang="en-GB"/>
        </a:p>
      </dgm:t>
    </dgm:pt>
    <dgm:pt modelId="{4C3B1A9F-373F-FD49-AD06-AEF0339A00AA}" type="sibTrans" cxnId="{364D1E65-D90B-8345-995E-E2859DD62B92}">
      <dgm:prSet/>
      <dgm:spPr/>
      <dgm:t>
        <a:bodyPr/>
        <a:lstStyle/>
        <a:p>
          <a:endParaRPr lang="en-GB"/>
        </a:p>
      </dgm:t>
    </dgm:pt>
    <dgm:pt modelId="{AEA38640-5DE8-4C45-85A4-2A60A24772AC}">
      <dgm:prSet/>
      <dgm:spPr/>
      <dgm:t>
        <a:bodyPr/>
        <a:lstStyle/>
        <a:p>
          <a:r>
            <a:rPr lang="en-GB" dirty="0"/>
            <a:t>Summarize Results</a:t>
          </a:r>
        </a:p>
      </dgm:t>
    </dgm:pt>
    <dgm:pt modelId="{343E8761-9818-9041-BDFD-E2873E99AAEE}" type="parTrans" cxnId="{52A2F9A3-A573-3443-8314-E32C1842AD58}">
      <dgm:prSet/>
      <dgm:spPr/>
      <dgm:t>
        <a:bodyPr/>
        <a:lstStyle/>
        <a:p>
          <a:endParaRPr lang="en-GB"/>
        </a:p>
      </dgm:t>
    </dgm:pt>
    <dgm:pt modelId="{82068C53-CC6B-BE46-8472-D94060008001}" type="sibTrans" cxnId="{52A2F9A3-A573-3443-8314-E32C1842AD58}">
      <dgm:prSet/>
      <dgm:spPr/>
      <dgm:t>
        <a:bodyPr/>
        <a:lstStyle/>
        <a:p>
          <a:endParaRPr lang="en-GB"/>
        </a:p>
      </dgm:t>
    </dgm:pt>
    <dgm:pt modelId="{04E2CD00-0446-1545-8C16-68FD75120D2D}">
      <dgm:prSet/>
      <dgm:spPr/>
      <dgm:t>
        <a:bodyPr/>
        <a:lstStyle/>
        <a:p>
          <a:r>
            <a:rPr lang="en-GB" dirty="0"/>
            <a:t>Do correlation analysis Check how two variables affect each other or a third variable</a:t>
          </a:r>
        </a:p>
      </dgm:t>
    </dgm:pt>
    <dgm:pt modelId="{C783003E-4641-8646-910B-7E5F63F6AADF}" type="parTrans" cxnId="{291FBFD1-31D8-2F43-B33A-53EA99CACC03}">
      <dgm:prSet/>
      <dgm:spPr/>
      <dgm:t>
        <a:bodyPr/>
        <a:lstStyle/>
        <a:p>
          <a:endParaRPr lang="en-GB"/>
        </a:p>
      </dgm:t>
    </dgm:pt>
    <dgm:pt modelId="{65D6E7F1-3E9B-024D-B2EF-412A51A98EAB}" type="sibTrans" cxnId="{291FBFD1-31D8-2F43-B33A-53EA99CACC03}">
      <dgm:prSet/>
      <dgm:spPr/>
      <dgm:t>
        <a:bodyPr/>
        <a:lstStyle/>
        <a:p>
          <a:endParaRPr lang="en-GB"/>
        </a:p>
      </dgm:t>
    </dgm:pt>
    <dgm:pt modelId="{CAB502A6-B700-7440-B012-DA7FB5D4778F}">
      <dgm:prSet/>
      <dgm:spPr/>
      <dgm:t>
        <a:bodyPr/>
        <a:lstStyle/>
        <a:p>
          <a:r>
            <a:rPr lang="en-GB" dirty="0"/>
            <a:t>Publish insights and observations</a:t>
          </a:r>
        </a:p>
      </dgm:t>
    </dgm:pt>
    <dgm:pt modelId="{5A22222E-1A3A-9E4B-8AD9-31A7BAFA8DEA}" type="parTrans" cxnId="{8CFC2DF4-802F-5F43-828D-208468ECF0D7}">
      <dgm:prSet/>
      <dgm:spPr/>
      <dgm:t>
        <a:bodyPr/>
        <a:lstStyle/>
        <a:p>
          <a:endParaRPr lang="en-GB"/>
        </a:p>
      </dgm:t>
    </dgm:pt>
    <dgm:pt modelId="{07E32A16-469D-C646-9460-E2DCA55CFAE6}" type="sibTrans" cxnId="{8CFC2DF4-802F-5F43-828D-208468ECF0D7}">
      <dgm:prSet/>
      <dgm:spPr/>
      <dgm:t>
        <a:bodyPr/>
        <a:lstStyle/>
        <a:p>
          <a:endParaRPr lang="en-GB"/>
        </a:p>
      </dgm:t>
    </dgm:pt>
    <dgm:pt modelId="{D0137A96-D3E6-424B-AEC5-276A65258F66}">
      <dgm:prSet/>
      <dgm:spPr/>
      <dgm:t>
        <a:bodyPr/>
        <a:lstStyle/>
        <a:p>
          <a:r>
            <a:rPr lang="en-GB" dirty="0"/>
            <a:t>Analyse joint distributions</a:t>
          </a:r>
        </a:p>
      </dgm:t>
    </dgm:pt>
    <dgm:pt modelId="{8E902069-E095-D145-941C-613BA2578D2D}" type="parTrans" cxnId="{D6B0EF6B-C25D-3F4D-AA01-D3FE7293FA81}">
      <dgm:prSet/>
      <dgm:spPr/>
      <dgm:t>
        <a:bodyPr/>
        <a:lstStyle/>
        <a:p>
          <a:endParaRPr lang="en-GB"/>
        </a:p>
      </dgm:t>
    </dgm:pt>
    <dgm:pt modelId="{ADFDFD5B-4E24-0C48-B1E8-5F7AECCEAADD}" type="sibTrans" cxnId="{D6B0EF6B-C25D-3F4D-AA01-D3FE7293FA81}">
      <dgm:prSet/>
      <dgm:spPr/>
      <dgm:t>
        <a:bodyPr/>
        <a:lstStyle/>
        <a:p>
          <a:endParaRPr lang="en-GB"/>
        </a:p>
      </dgm:t>
    </dgm:pt>
    <dgm:pt modelId="{487849BC-C2D7-1345-909F-5EBB995EF229}" type="pres">
      <dgm:prSet presAssocID="{2303AD3B-BE2D-D446-A7B9-92C0CBE7973C}" presName="linearFlow" presStyleCnt="0">
        <dgm:presLayoutVars>
          <dgm:dir/>
          <dgm:animLvl val="lvl"/>
          <dgm:resizeHandles val="exact"/>
        </dgm:presLayoutVars>
      </dgm:prSet>
      <dgm:spPr/>
    </dgm:pt>
    <dgm:pt modelId="{74AD7F72-E65B-1142-B7A8-9E40EB81ECA8}" type="pres">
      <dgm:prSet presAssocID="{2EED9E2B-EA30-744F-A9B2-D5402777AB21}" presName="composite" presStyleCnt="0"/>
      <dgm:spPr/>
    </dgm:pt>
    <dgm:pt modelId="{24F62C09-EA23-2F4A-8CE1-74A6C53F753F}" type="pres">
      <dgm:prSet presAssocID="{2EED9E2B-EA30-744F-A9B2-D5402777AB21}" presName="parTx" presStyleLbl="node1" presStyleIdx="0" presStyleCnt="5">
        <dgm:presLayoutVars>
          <dgm:chMax val="0"/>
          <dgm:chPref val="0"/>
          <dgm:bulletEnabled val="1"/>
        </dgm:presLayoutVars>
      </dgm:prSet>
      <dgm:spPr/>
    </dgm:pt>
    <dgm:pt modelId="{8A0F3813-67E4-684F-8499-F1915129B6E3}" type="pres">
      <dgm:prSet presAssocID="{2EED9E2B-EA30-744F-A9B2-D5402777AB21}" presName="parSh" presStyleLbl="node1" presStyleIdx="0" presStyleCnt="5"/>
      <dgm:spPr/>
    </dgm:pt>
    <dgm:pt modelId="{20A516BB-433E-F241-A0CA-4628909235CC}" type="pres">
      <dgm:prSet presAssocID="{2EED9E2B-EA30-744F-A9B2-D5402777AB21}" presName="desTx" presStyleLbl="fgAcc1" presStyleIdx="0" presStyleCnt="5">
        <dgm:presLayoutVars>
          <dgm:bulletEnabled val="1"/>
        </dgm:presLayoutVars>
      </dgm:prSet>
      <dgm:spPr/>
    </dgm:pt>
    <dgm:pt modelId="{8A3E41BB-9E60-B24F-8645-EF42434AE77A}" type="pres">
      <dgm:prSet presAssocID="{18A7A268-FDB7-184C-B1FA-2D500CD2267F}" presName="sibTrans" presStyleLbl="sibTrans2D1" presStyleIdx="0" presStyleCnt="4"/>
      <dgm:spPr/>
    </dgm:pt>
    <dgm:pt modelId="{830532F9-70B7-4345-B651-EEE0AB036F80}" type="pres">
      <dgm:prSet presAssocID="{18A7A268-FDB7-184C-B1FA-2D500CD2267F}" presName="connTx" presStyleLbl="sibTrans2D1" presStyleIdx="0" presStyleCnt="4"/>
      <dgm:spPr/>
    </dgm:pt>
    <dgm:pt modelId="{B8219854-7730-864C-9536-80BFA884EE6F}" type="pres">
      <dgm:prSet presAssocID="{9E036AB0-0236-954B-9901-BAF6B8D7893A}" presName="composite" presStyleCnt="0"/>
      <dgm:spPr/>
    </dgm:pt>
    <dgm:pt modelId="{3C4F7022-7CDA-1C4B-BBD2-2E3EB468696E}" type="pres">
      <dgm:prSet presAssocID="{9E036AB0-0236-954B-9901-BAF6B8D7893A}" presName="parTx" presStyleLbl="node1" presStyleIdx="0" presStyleCnt="5">
        <dgm:presLayoutVars>
          <dgm:chMax val="0"/>
          <dgm:chPref val="0"/>
          <dgm:bulletEnabled val="1"/>
        </dgm:presLayoutVars>
      </dgm:prSet>
      <dgm:spPr/>
    </dgm:pt>
    <dgm:pt modelId="{B1746162-DEFA-4E4F-899C-36D15073DC9C}" type="pres">
      <dgm:prSet presAssocID="{9E036AB0-0236-954B-9901-BAF6B8D7893A}" presName="parSh" presStyleLbl="node1" presStyleIdx="1" presStyleCnt="5"/>
      <dgm:spPr/>
    </dgm:pt>
    <dgm:pt modelId="{3D39E44C-CD6C-9446-9E11-843E98E62367}" type="pres">
      <dgm:prSet presAssocID="{9E036AB0-0236-954B-9901-BAF6B8D7893A}" presName="desTx" presStyleLbl="fgAcc1" presStyleIdx="1" presStyleCnt="5">
        <dgm:presLayoutVars>
          <dgm:bulletEnabled val="1"/>
        </dgm:presLayoutVars>
      </dgm:prSet>
      <dgm:spPr/>
    </dgm:pt>
    <dgm:pt modelId="{6A248B8E-0F4D-0049-B90A-193E9BDDD55E}" type="pres">
      <dgm:prSet presAssocID="{0340E992-1DEE-564A-8392-A9918A1C2198}" presName="sibTrans" presStyleLbl="sibTrans2D1" presStyleIdx="1" presStyleCnt="4"/>
      <dgm:spPr/>
    </dgm:pt>
    <dgm:pt modelId="{06C55FFC-055E-8E42-A4FC-3478D8F8BB31}" type="pres">
      <dgm:prSet presAssocID="{0340E992-1DEE-564A-8392-A9918A1C2198}" presName="connTx" presStyleLbl="sibTrans2D1" presStyleIdx="1" presStyleCnt="4"/>
      <dgm:spPr/>
    </dgm:pt>
    <dgm:pt modelId="{491A2DFF-FE47-5947-BD2F-D9C1D9C11528}" type="pres">
      <dgm:prSet presAssocID="{B5A03EB6-B561-EE4B-8FB5-443F1BDE6EED}" presName="composite" presStyleCnt="0"/>
      <dgm:spPr/>
    </dgm:pt>
    <dgm:pt modelId="{DB12BA57-5721-CC4E-B9DC-BCDF14550033}" type="pres">
      <dgm:prSet presAssocID="{B5A03EB6-B561-EE4B-8FB5-443F1BDE6EED}" presName="parTx" presStyleLbl="node1" presStyleIdx="1" presStyleCnt="5">
        <dgm:presLayoutVars>
          <dgm:chMax val="0"/>
          <dgm:chPref val="0"/>
          <dgm:bulletEnabled val="1"/>
        </dgm:presLayoutVars>
      </dgm:prSet>
      <dgm:spPr/>
    </dgm:pt>
    <dgm:pt modelId="{41E36D93-509A-C84E-AB93-FB69D614C4F0}" type="pres">
      <dgm:prSet presAssocID="{B5A03EB6-B561-EE4B-8FB5-443F1BDE6EED}" presName="parSh" presStyleLbl="node1" presStyleIdx="2" presStyleCnt="5"/>
      <dgm:spPr/>
    </dgm:pt>
    <dgm:pt modelId="{E90BB9A7-2848-2346-8BAC-45D0250B0B20}" type="pres">
      <dgm:prSet presAssocID="{B5A03EB6-B561-EE4B-8FB5-443F1BDE6EED}" presName="desTx" presStyleLbl="fgAcc1" presStyleIdx="2" presStyleCnt="5">
        <dgm:presLayoutVars>
          <dgm:bulletEnabled val="1"/>
        </dgm:presLayoutVars>
      </dgm:prSet>
      <dgm:spPr/>
    </dgm:pt>
    <dgm:pt modelId="{64647FFD-6E80-1B40-ADE1-2C6C128EF86A}" type="pres">
      <dgm:prSet presAssocID="{67B162D8-8A1C-834F-9983-19BC2C57239D}" presName="sibTrans" presStyleLbl="sibTrans2D1" presStyleIdx="2" presStyleCnt="4"/>
      <dgm:spPr/>
    </dgm:pt>
    <dgm:pt modelId="{1F3AF1FA-70F1-ED47-B02F-9F374FCB0D48}" type="pres">
      <dgm:prSet presAssocID="{67B162D8-8A1C-834F-9983-19BC2C57239D}" presName="connTx" presStyleLbl="sibTrans2D1" presStyleIdx="2" presStyleCnt="4"/>
      <dgm:spPr/>
    </dgm:pt>
    <dgm:pt modelId="{024126A4-26F9-094F-B68C-C6AA937604D2}" type="pres">
      <dgm:prSet presAssocID="{42989467-B363-3648-84F8-10D173A024B8}" presName="composite" presStyleCnt="0"/>
      <dgm:spPr/>
    </dgm:pt>
    <dgm:pt modelId="{08189090-D2D9-2946-AE75-54873CBADE91}" type="pres">
      <dgm:prSet presAssocID="{42989467-B363-3648-84F8-10D173A024B8}" presName="parTx" presStyleLbl="node1" presStyleIdx="2" presStyleCnt="5">
        <dgm:presLayoutVars>
          <dgm:chMax val="0"/>
          <dgm:chPref val="0"/>
          <dgm:bulletEnabled val="1"/>
        </dgm:presLayoutVars>
      </dgm:prSet>
      <dgm:spPr/>
    </dgm:pt>
    <dgm:pt modelId="{3E2F2442-08FD-E84B-8B17-CB6A358800C4}" type="pres">
      <dgm:prSet presAssocID="{42989467-B363-3648-84F8-10D173A024B8}" presName="parSh" presStyleLbl="node1" presStyleIdx="3" presStyleCnt="5"/>
      <dgm:spPr/>
    </dgm:pt>
    <dgm:pt modelId="{C4FE75B0-16FC-0D45-B601-E04D6EDE344C}" type="pres">
      <dgm:prSet presAssocID="{42989467-B363-3648-84F8-10D173A024B8}" presName="desTx" presStyleLbl="fgAcc1" presStyleIdx="3" presStyleCnt="5">
        <dgm:presLayoutVars>
          <dgm:bulletEnabled val="1"/>
        </dgm:presLayoutVars>
      </dgm:prSet>
      <dgm:spPr/>
    </dgm:pt>
    <dgm:pt modelId="{D5DC1010-E990-C04F-B6D5-CFEB92D911D2}" type="pres">
      <dgm:prSet presAssocID="{4C3B1A9F-373F-FD49-AD06-AEF0339A00AA}" presName="sibTrans" presStyleLbl="sibTrans2D1" presStyleIdx="3" presStyleCnt="4"/>
      <dgm:spPr/>
    </dgm:pt>
    <dgm:pt modelId="{58994BCD-AAAB-CE4F-9C72-16DD62259110}" type="pres">
      <dgm:prSet presAssocID="{4C3B1A9F-373F-FD49-AD06-AEF0339A00AA}" presName="connTx" presStyleLbl="sibTrans2D1" presStyleIdx="3" presStyleCnt="4"/>
      <dgm:spPr/>
    </dgm:pt>
    <dgm:pt modelId="{9BF92B8B-B06C-FF40-B0A3-0F86DDA289B8}" type="pres">
      <dgm:prSet presAssocID="{AEA38640-5DE8-4C45-85A4-2A60A24772AC}" presName="composite" presStyleCnt="0"/>
      <dgm:spPr/>
    </dgm:pt>
    <dgm:pt modelId="{F0BD838D-00E2-0F4B-9C00-DC4526A4EB79}" type="pres">
      <dgm:prSet presAssocID="{AEA38640-5DE8-4C45-85A4-2A60A24772AC}" presName="parTx" presStyleLbl="node1" presStyleIdx="3" presStyleCnt="5">
        <dgm:presLayoutVars>
          <dgm:chMax val="0"/>
          <dgm:chPref val="0"/>
          <dgm:bulletEnabled val="1"/>
        </dgm:presLayoutVars>
      </dgm:prSet>
      <dgm:spPr/>
    </dgm:pt>
    <dgm:pt modelId="{BF92FD97-29FD-204A-826B-6A75A1397687}" type="pres">
      <dgm:prSet presAssocID="{AEA38640-5DE8-4C45-85A4-2A60A24772AC}" presName="parSh" presStyleLbl="node1" presStyleIdx="4" presStyleCnt="5"/>
      <dgm:spPr/>
    </dgm:pt>
    <dgm:pt modelId="{65481CF9-9536-C140-AE15-200ED9D66AFE}" type="pres">
      <dgm:prSet presAssocID="{AEA38640-5DE8-4C45-85A4-2A60A24772AC}" presName="desTx" presStyleLbl="fgAcc1" presStyleIdx="4" presStyleCnt="5">
        <dgm:presLayoutVars>
          <dgm:bulletEnabled val="1"/>
        </dgm:presLayoutVars>
      </dgm:prSet>
      <dgm:spPr/>
    </dgm:pt>
  </dgm:ptLst>
  <dgm:cxnLst>
    <dgm:cxn modelId="{62FBFE02-D5AB-9543-89F7-CCA0B910A62F}" type="presOf" srcId="{D0137A96-D3E6-424B-AEC5-276A65258F66}" destId="{C4FE75B0-16FC-0D45-B601-E04D6EDE344C}" srcOrd="0" destOrd="1" presId="urn:microsoft.com/office/officeart/2005/8/layout/process3"/>
    <dgm:cxn modelId="{9C529E07-EA82-B94D-A409-8C2E31A95B17}" type="presOf" srcId="{0340E992-1DEE-564A-8392-A9918A1C2198}" destId="{6A248B8E-0F4D-0049-B90A-193E9BDDD55E}" srcOrd="0" destOrd="0" presId="urn:microsoft.com/office/officeart/2005/8/layout/process3"/>
    <dgm:cxn modelId="{D2427C10-98F2-704F-9366-68FD2606054F}" srcId="{B5A03EB6-B561-EE4B-8FB5-443F1BDE6EED}" destId="{D1FB668D-6EBB-AF4C-954B-9C02E21E277C}" srcOrd="0" destOrd="0" parTransId="{D5EBCC37-BBD8-4540-B907-1072186E5B45}" sibTransId="{50B1F2B4-2F3F-4246-9DD4-D19E6B6C2493}"/>
    <dgm:cxn modelId="{2362F221-FF4A-CB45-B6BE-14BBE25616DA}" type="presOf" srcId="{B5A03EB6-B561-EE4B-8FB5-443F1BDE6EED}" destId="{DB12BA57-5721-CC4E-B9DC-BCDF14550033}" srcOrd="0" destOrd="0" presId="urn:microsoft.com/office/officeart/2005/8/layout/process3"/>
    <dgm:cxn modelId="{15B39B22-5E7F-084B-896F-7B3F8D0966AD}" type="presOf" srcId="{4C3B1A9F-373F-FD49-AD06-AEF0339A00AA}" destId="{58994BCD-AAAB-CE4F-9C72-16DD62259110}" srcOrd="1" destOrd="0" presId="urn:microsoft.com/office/officeart/2005/8/layout/process3"/>
    <dgm:cxn modelId="{CAFBCE23-3484-6344-B64C-F61B3087F45A}" type="presOf" srcId="{CAB502A6-B700-7440-B012-DA7FB5D4778F}" destId="{65481CF9-9536-C140-AE15-200ED9D66AFE}" srcOrd="0" destOrd="0" presId="urn:microsoft.com/office/officeart/2005/8/layout/process3"/>
    <dgm:cxn modelId="{4D031127-5C41-584F-BB22-4828E94638B7}" type="presOf" srcId="{B8CEEE67-DB42-0641-8370-21B8F52D6CDE}" destId="{20A516BB-433E-F241-A0CA-4628909235CC}" srcOrd="0" destOrd="1" presId="urn:microsoft.com/office/officeart/2005/8/layout/process3"/>
    <dgm:cxn modelId="{DB83D72A-0A7D-DA47-90E5-5AD4FC32BA5E}" type="presOf" srcId="{18A7A268-FDB7-184C-B1FA-2D500CD2267F}" destId="{830532F9-70B7-4345-B651-EEE0AB036F80}" srcOrd="1" destOrd="0" presId="urn:microsoft.com/office/officeart/2005/8/layout/process3"/>
    <dgm:cxn modelId="{FF6AC930-736D-DA41-9614-8E0856FAE5D5}" srcId="{B5A03EB6-B561-EE4B-8FB5-443F1BDE6EED}" destId="{E5464D33-977B-F340-8F2C-12208A7FBFC9}" srcOrd="1" destOrd="0" parTransId="{67E9060B-6E9A-C745-ADA3-9A2C82D81174}" sibTransId="{04295875-41D1-0B48-89A0-45084B5D6882}"/>
    <dgm:cxn modelId="{96932E34-7ABD-0049-A91D-1F440297236B}" type="presOf" srcId="{67B162D8-8A1C-834F-9983-19BC2C57239D}" destId="{64647FFD-6E80-1B40-ADE1-2C6C128EF86A}" srcOrd="0" destOrd="0" presId="urn:microsoft.com/office/officeart/2005/8/layout/process3"/>
    <dgm:cxn modelId="{32609641-4C9E-3746-941D-69CB011029E8}" type="presOf" srcId="{2EED9E2B-EA30-744F-A9B2-D5402777AB21}" destId="{8A0F3813-67E4-684F-8499-F1915129B6E3}" srcOrd="1" destOrd="0" presId="urn:microsoft.com/office/officeart/2005/8/layout/process3"/>
    <dgm:cxn modelId="{FAE6BB4B-14DD-7B4E-B12E-695437FDA782}" type="presOf" srcId="{42989467-B363-3648-84F8-10D173A024B8}" destId="{08189090-D2D9-2946-AE75-54873CBADE91}" srcOrd="0" destOrd="0" presId="urn:microsoft.com/office/officeart/2005/8/layout/process3"/>
    <dgm:cxn modelId="{95A68950-AE76-304E-8D7D-C61F062F5AB4}" srcId="{2EED9E2B-EA30-744F-A9B2-D5402777AB21}" destId="{FA0168E3-C3FF-294F-9071-AC4B2054CBE5}" srcOrd="2" destOrd="0" parTransId="{29B213D7-CD1A-8249-B8D6-A7FA21505194}" sibTransId="{67670BFC-5246-6B4E-BE25-2DE3714D3A84}"/>
    <dgm:cxn modelId="{9EE43E5E-A5BE-E44B-9848-B199A1AD04D1}" type="presOf" srcId="{0340E992-1DEE-564A-8392-A9918A1C2198}" destId="{06C55FFC-055E-8E42-A4FC-3478D8F8BB31}" srcOrd="1" destOrd="0" presId="urn:microsoft.com/office/officeart/2005/8/layout/process3"/>
    <dgm:cxn modelId="{42154563-46CD-2A40-9120-8F99953C0FA9}" srcId="{2303AD3B-BE2D-D446-A7B9-92C0CBE7973C}" destId="{9E036AB0-0236-954B-9901-BAF6B8D7893A}" srcOrd="1" destOrd="0" parTransId="{450616AB-AC4C-4B4C-87F2-D1E61F0BB86E}" sibTransId="{0340E992-1DEE-564A-8392-A9918A1C2198}"/>
    <dgm:cxn modelId="{364D1E65-D90B-8345-995E-E2859DD62B92}" srcId="{2303AD3B-BE2D-D446-A7B9-92C0CBE7973C}" destId="{42989467-B363-3648-84F8-10D173A024B8}" srcOrd="3" destOrd="0" parTransId="{F2E4CC29-7B24-C34F-8663-4DB4A978E65B}" sibTransId="{4C3B1A9F-373F-FD49-AD06-AEF0339A00AA}"/>
    <dgm:cxn modelId="{D6B0EF6B-C25D-3F4D-AA01-D3FE7293FA81}" srcId="{42989467-B363-3648-84F8-10D173A024B8}" destId="{D0137A96-D3E6-424B-AEC5-276A65258F66}" srcOrd="1" destOrd="0" parTransId="{8E902069-E095-D145-941C-613BA2578D2D}" sibTransId="{ADFDFD5B-4E24-0C48-B1E8-5F7AECCEAADD}"/>
    <dgm:cxn modelId="{202D886E-73DB-614C-BABE-E447D3D84A88}" type="presOf" srcId="{FA0168E3-C3FF-294F-9071-AC4B2054CBE5}" destId="{20A516BB-433E-F241-A0CA-4628909235CC}" srcOrd="0" destOrd="2" presId="urn:microsoft.com/office/officeart/2005/8/layout/process3"/>
    <dgm:cxn modelId="{4C297376-1D68-A940-BF59-40CA68EE4E7C}" type="presOf" srcId="{E5464D33-977B-F340-8F2C-12208A7FBFC9}" destId="{E90BB9A7-2848-2346-8BAC-45D0250B0B20}" srcOrd="0" destOrd="1" presId="urn:microsoft.com/office/officeart/2005/8/layout/process3"/>
    <dgm:cxn modelId="{5B0F8180-ADA3-B246-9CBD-3180771E31F3}" type="presOf" srcId="{AEA38640-5DE8-4C45-85A4-2A60A24772AC}" destId="{BF92FD97-29FD-204A-826B-6A75A1397687}" srcOrd="1" destOrd="0" presId="urn:microsoft.com/office/officeart/2005/8/layout/process3"/>
    <dgm:cxn modelId="{15D20288-D1DC-744E-BCEE-AAE9ACD19E99}" srcId="{2EED9E2B-EA30-744F-A9B2-D5402777AB21}" destId="{B8CEEE67-DB42-0641-8370-21B8F52D6CDE}" srcOrd="1" destOrd="0" parTransId="{D7C59D53-E63B-5D4D-921B-BF3643AA77CB}" sibTransId="{59289045-FB16-804D-8894-6AB816F957B2}"/>
    <dgm:cxn modelId="{A44A7D8B-3E67-8D4C-9C31-E11638A09F26}" type="presOf" srcId="{AEA38640-5DE8-4C45-85A4-2A60A24772AC}" destId="{F0BD838D-00E2-0F4B-9C00-DC4526A4EB79}" srcOrd="0" destOrd="0" presId="urn:microsoft.com/office/officeart/2005/8/layout/process3"/>
    <dgm:cxn modelId="{AE1F328F-CBA7-5D43-B060-487C1D818525}" srcId="{2303AD3B-BE2D-D446-A7B9-92C0CBE7973C}" destId="{B5A03EB6-B561-EE4B-8FB5-443F1BDE6EED}" srcOrd="2" destOrd="0" parTransId="{6AB9C50F-A3C2-BE47-AADA-C0D199954E99}" sibTransId="{67B162D8-8A1C-834F-9983-19BC2C57239D}"/>
    <dgm:cxn modelId="{E987F093-7C53-8E49-ACC2-BE6EB6276661}" type="presOf" srcId="{04E2CD00-0446-1545-8C16-68FD75120D2D}" destId="{C4FE75B0-16FC-0D45-B601-E04D6EDE344C}" srcOrd="0" destOrd="0" presId="urn:microsoft.com/office/officeart/2005/8/layout/process3"/>
    <dgm:cxn modelId="{FB2DEB9C-F582-A14B-8ED5-DBC55C76ECE3}" type="presOf" srcId="{67B162D8-8A1C-834F-9983-19BC2C57239D}" destId="{1F3AF1FA-70F1-ED47-B02F-9F374FCB0D48}" srcOrd="1" destOrd="0" presId="urn:microsoft.com/office/officeart/2005/8/layout/process3"/>
    <dgm:cxn modelId="{1F030F9E-D663-2941-8E8B-D26ACA1128AD}" type="presOf" srcId="{07ACD21F-AC9A-CD49-A3FA-9A0A20D626D7}" destId="{20A516BB-433E-F241-A0CA-4628909235CC}" srcOrd="0" destOrd="0" presId="urn:microsoft.com/office/officeart/2005/8/layout/process3"/>
    <dgm:cxn modelId="{211489A0-335F-6F49-80FB-C38AD51C1F32}" type="presOf" srcId="{9E036AB0-0236-954B-9901-BAF6B8D7893A}" destId="{3C4F7022-7CDA-1C4B-BBD2-2E3EB468696E}" srcOrd="0" destOrd="0" presId="urn:microsoft.com/office/officeart/2005/8/layout/process3"/>
    <dgm:cxn modelId="{C97526A1-C30B-8B49-9C94-718D7EF24261}" type="presOf" srcId="{681107B1-EBAF-0542-88B3-E6DCFF219ED0}" destId="{3D39E44C-CD6C-9446-9E11-843E98E62367}" srcOrd="0" destOrd="0" presId="urn:microsoft.com/office/officeart/2005/8/layout/process3"/>
    <dgm:cxn modelId="{52A2F9A3-A573-3443-8314-E32C1842AD58}" srcId="{2303AD3B-BE2D-D446-A7B9-92C0CBE7973C}" destId="{AEA38640-5DE8-4C45-85A4-2A60A24772AC}" srcOrd="4" destOrd="0" parTransId="{343E8761-9818-9041-BDFD-E2873E99AAEE}" sibTransId="{82068C53-CC6B-BE46-8472-D94060008001}"/>
    <dgm:cxn modelId="{2140F0AC-07FD-8F47-BD02-FAE5D594401F}" srcId="{9E036AB0-0236-954B-9901-BAF6B8D7893A}" destId="{681107B1-EBAF-0542-88B3-E6DCFF219ED0}" srcOrd="0" destOrd="0" parTransId="{ABDF36A4-FE81-E248-B7BB-FB0C8C57C574}" sibTransId="{EB8F1AA5-9798-D14A-A626-ABD05A9738D0}"/>
    <dgm:cxn modelId="{0E8363CD-D505-BF43-A44C-C9B83C137B5A}" type="presOf" srcId="{2EED9E2B-EA30-744F-A9B2-D5402777AB21}" destId="{24F62C09-EA23-2F4A-8CE1-74A6C53F753F}" srcOrd="0" destOrd="0" presId="urn:microsoft.com/office/officeart/2005/8/layout/process3"/>
    <dgm:cxn modelId="{D8822FD1-80F4-D74F-99FD-AC46D0BD5D3C}" type="presOf" srcId="{B5A03EB6-B561-EE4B-8FB5-443F1BDE6EED}" destId="{41E36D93-509A-C84E-AB93-FB69D614C4F0}" srcOrd="1" destOrd="0" presId="urn:microsoft.com/office/officeart/2005/8/layout/process3"/>
    <dgm:cxn modelId="{6EEEB3D1-6426-884E-B34A-699183DD7228}" srcId="{9E036AB0-0236-954B-9901-BAF6B8D7893A}" destId="{24B5F083-D220-A742-8C07-64A830AE476D}" srcOrd="1" destOrd="0" parTransId="{76C0298F-BF01-CE4B-8035-24F4B6EC1714}" sibTransId="{DE72FE39-FABD-7546-B49C-3B5D5D05BAA0}"/>
    <dgm:cxn modelId="{291FBFD1-31D8-2F43-B33A-53EA99CACC03}" srcId="{42989467-B363-3648-84F8-10D173A024B8}" destId="{04E2CD00-0446-1545-8C16-68FD75120D2D}" srcOrd="0" destOrd="0" parTransId="{C783003E-4641-8646-910B-7E5F63F6AADF}" sibTransId="{65D6E7F1-3E9B-024D-B2EF-412A51A98EAB}"/>
    <dgm:cxn modelId="{C61399DE-CB3A-E242-8423-5E4605F9BE4F}" srcId="{2EED9E2B-EA30-744F-A9B2-D5402777AB21}" destId="{07ACD21F-AC9A-CD49-A3FA-9A0A20D626D7}" srcOrd="0" destOrd="0" parTransId="{23305D5C-E2CB-5348-8F52-C392C3E95436}" sibTransId="{FEB8316F-BACB-954F-B0C4-AE403613C64B}"/>
    <dgm:cxn modelId="{F0B3B4E0-903A-9943-A5A1-79F9318CEF32}" type="presOf" srcId="{42989467-B363-3648-84F8-10D173A024B8}" destId="{3E2F2442-08FD-E84B-8B17-CB6A358800C4}" srcOrd="1" destOrd="0" presId="urn:microsoft.com/office/officeart/2005/8/layout/process3"/>
    <dgm:cxn modelId="{294334E2-CA38-BC49-8D0F-770097EA72D9}" type="presOf" srcId="{24B5F083-D220-A742-8C07-64A830AE476D}" destId="{3D39E44C-CD6C-9446-9E11-843E98E62367}" srcOrd="0" destOrd="1" presId="urn:microsoft.com/office/officeart/2005/8/layout/process3"/>
    <dgm:cxn modelId="{A87A53E2-9C9A-EA4F-A4F8-77A794041345}" type="presOf" srcId="{2303AD3B-BE2D-D446-A7B9-92C0CBE7973C}" destId="{487849BC-C2D7-1345-909F-5EBB995EF229}" srcOrd="0" destOrd="0" presId="urn:microsoft.com/office/officeart/2005/8/layout/process3"/>
    <dgm:cxn modelId="{A107C3E3-C964-354D-A428-E6307F314898}" type="presOf" srcId="{D1FB668D-6EBB-AF4C-954B-9C02E21E277C}" destId="{E90BB9A7-2848-2346-8BAC-45D0250B0B20}" srcOrd="0" destOrd="0" presId="urn:microsoft.com/office/officeart/2005/8/layout/process3"/>
    <dgm:cxn modelId="{528FE2ED-BF5E-2043-924B-408D9DA6BEB1}" type="presOf" srcId="{18A7A268-FDB7-184C-B1FA-2D500CD2267F}" destId="{8A3E41BB-9E60-B24F-8645-EF42434AE77A}" srcOrd="0" destOrd="0" presId="urn:microsoft.com/office/officeart/2005/8/layout/process3"/>
    <dgm:cxn modelId="{EE828EEE-FD2D-7342-B540-2E06772B739C}" type="presOf" srcId="{9E036AB0-0236-954B-9901-BAF6B8D7893A}" destId="{B1746162-DEFA-4E4F-899C-36D15073DC9C}" srcOrd="1" destOrd="0" presId="urn:microsoft.com/office/officeart/2005/8/layout/process3"/>
    <dgm:cxn modelId="{2CEB94EE-A65C-0347-9262-3C8C502C2DA6}" type="presOf" srcId="{4C3B1A9F-373F-FD49-AD06-AEF0339A00AA}" destId="{D5DC1010-E990-C04F-B6D5-CFEB92D911D2}" srcOrd="0" destOrd="0" presId="urn:microsoft.com/office/officeart/2005/8/layout/process3"/>
    <dgm:cxn modelId="{8CFC2DF4-802F-5F43-828D-208468ECF0D7}" srcId="{AEA38640-5DE8-4C45-85A4-2A60A24772AC}" destId="{CAB502A6-B700-7440-B012-DA7FB5D4778F}" srcOrd="0" destOrd="0" parTransId="{5A22222E-1A3A-9E4B-8AD9-31A7BAFA8DEA}" sibTransId="{07E32A16-469D-C646-9460-E2DCA55CFAE6}"/>
    <dgm:cxn modelId="{30F818FF-75E8-DA41-8357-A0580EA72E22}" srcId="{2303AD3B-BE2D-D446-A7B9-92C0CBE7973C}" destId="{2EED9E2B-EA30-744F-A9B2-D5402777AB21}" srcOrd="0" destOrd="0" parTransId="{26496E45-3091-1845-895C-FD23B33EBA6E}" sibTransId="{18A7A268-FDB7-184C-B1FA-2D500CD2267F}"/>
    <dgm:cxn modelId="{C24E6368-C8C4-3B49-A218-ED65BDF24B91}" type="presParOf" srcId="{487849BC-C2D7-1345-909F-5EBB995EF229}" destId="{74AD7F72-E65B-1142-B7A8-9E40EB81ECA8}" srcOrd="0" destOrd="0" presId="urn:microsoft.com/office/officeart/2005/8/layout/process3"/>
    <dgm:cxn modelId="{8F5C4837-58D1-6F46-8851-A8A6F0819BFE}" type="presParOf" srcId="{74AD7F72-E65B-1142-B7A8-9E40EB81ECA8}" destId="{24F62C09-EA23-2F4A-8CE1-74A6C53F753F}" srcOrd="0" destOrd="0" presId="urn:microsoft.com/office/officeart/2005/8/layout/process3"/>
    <dgm:cxn modelId="{0D6D7B83-85EC-3941-AC9B-C25B0C6B4256}" type="presParOf" srcId="{74AD7F72-E65B-1142-B7A8-9E40EB81ECA8}" destId="{8A0F3813-67E4-684F-8499-F1915129B6E3}" srcOrd="1" destOrd="0" presId="urn:microsoft.com/office/officeart/2005/8/layout/process3"/>
    <dgm:cxn modelId="{81264975-6AAE-7345-AAD7-ED282D9712D3}" type="presParOf" srcId="{74AD7F72-E65B-1142-B7A8-9E40EB81ECA8}" destId="{20A516BB-433E-F241-A0CA-4628909235CC}" srcOrd="2" destOrd="0" presId="urn:microsoft.com/office/officeart/2005/8/layout/process3"/>
    <dgm:cxn modelId="{C102FB90-86EA-AB47-84A0-30900F365E00}" type="presParOf" srcId="{487849BC-C2D7-1345-909F-5EBB995EF229}" destId="{8A3E41BB-9E60-B24F-8645-EF42434AE77A}" srcOrd="1" destOrd="0" presId="urn:microsoft.com/office/officeart/2005/8/layout/process3"/>
    <dgm:cxn modelId="{EA925A37-05BB-9A4D-B1B0-67A20B48119C}" type="presParOf" srcId="{8A3E41BB-9E60-B24F-8645-EF42434AE77A}" destId="{830532F9-70B7-4345-B651-EEE0AB036F80}" srcOrd="0" destOrd="0" presId="urn:microsoft.com/office/officeart/2005/8/layout/process3"/>
    <dgm:cxn modelId="{EE7F2A62-AAAB-4D40-8748-E98B89E84411}" type="presParOf" srcId="{487849BC-C2D7-1345-909F-5EBB995EF229}" destId="{B8219854-7730-864C-9536-80BFA884EE6F}" srcOrd="2" destOrd="0" presId="urn:microsoft.com/office/officeart/2005/8/layout/process3"/>
    <dgm:cxn modelId="{3AAF3715-1D88-594C-913A-41503513A976}" type="presParOf" srcId="{B8219854-7730-864C-9536-80BFA884EE6F}" destId="{3C4F7022-7CDA-1C4B-BBD2-2E3EB468696E}" srcOrd="0" destOrd="0" presId="urn:microsoft.com/office/officeart/2005/8/layout/process3"/>
    <dgm:cxn modelId="{FFF758FB-3F75-0947-BDC1-1F7004871FDF}" type="presParOf" srcId="{B8219854-7730-864C-9536-80BFA884EE6F}" destId="{B1746162-DEFA-4E4F-899C-36D15073DC9C}" srcOrd="1" destOrd="0" presId="urn:microsoft.com/office/officeart/2005/8/layout/process3"/>
    <dgm:cxn modelId="{C4E764FE-237F-7B41-BDA6-B79D322E8768}" type="presParOf" srcId="{B8219854-7730-864C-9536-80BFA884EE6F}" destId="{3D39E44C-CD6C-9446-9E11-843E98E62367}" srcOrd="2" destOrd="0" presId="urn:microsoft.com/office/officeart/2005/8/layout/process3"/>
    <dgm:cxn modelId="{F9AFBF5C-8C5B-B64A-A6AA-4007E4C7F965}" type="presParOf" srcId="{487849BC-C2D7-1345-909F-5EBB995EF229}" destId="{6A248B8E-0F4D-0049-B90A-193E9BDDD55E}" srcOrd="3" destOrd="0" presId="urn:microsoft.com/office/officeart/2005/8/layout/process3"/>
    <dgm:cxn modelId="{F568AB78-EBF0-7547-8D09-5EE4599C61D2}" type="presParOf" srcId="{6A248B8E-0F4D-0049-B90A-193E9BDDD55E}" destId="{06C55FFC-055E-8E42-A4FC-3478D8F8BB31}" srcOrd="0" destOrd="0" presId="urn:microsoft.com/office/officeart/2005/8/layout/process3"/>
    <dgm:cxn modelId="{E8874E55-C588-5A4D-B62A-DB03FFB409D4}" type="presParOf" srcId="{487849BC-C2D7-1345-909F-5EBB995EF229}" destId="{491A2DFF-FE47-5947-BD2F-D9C1D9C11528}" srcOrd="4" destOrd="0" presId="urn:microsoft.com/office/officeart/2005/8/layout/process3"/>
    <dgm:cxn modelId="{72548C46-46B1-6842-BEE3-2CFD2E001932}" type="presParOf" srcId="{491A2DFF-FE47-5947-BD2F-D9C1D9C11528}" destId="{DB12BA57-5721-CC4E-B9DC-BCDF14550033}" srcOrd="0" destOrd="0" presId="urn:microsoft.com/office/officeart/2005/8/layout/process3"/>
    <dgm:cxn modelId="{4A51CC8F-1991-574E-867D-848DB33248D2}" type="presParOf" srcId="{491A2DFF-FE47-5947-BD2F-D9C1D9C11528}" destId="{41E36D93-509A-C84E-AB93-FB69D614C4F0}" srcOrd="1" destOrd="0" presId="urn:microsoft.com/office/officeart/2005/8/layout/process3"/>
    <dgm:cxn modelId="{F19BFDE3-8274-6F49-8647-E3F6E66B3BE2}" type="presParOf" srcId="{491A2DFF-FE47-5947-BD2F-D9C1D9C11528}" destId="{E90BB9A7-2848-2346-8BAC-45D0250B0B20}" srcOrd="2" destOrd="0" presId="urn:microsoft.com/office/officeart/2005/8/layout/process3"/>
    <dgm:cxn modelId="{D7E437FC-E9F7-3E45-ACCE-E0ED3C1AD6E7}" type="presParOf" srcId="{487849BC-C2D7-1345-909F-5EBB995EF229}" destId="{64647FFD-6E80-1B40-ADE1-2C6C128EF86A}" srcOrd="5" destOrd="0" presId="urn:microsoft.com/office/officeart/2005/8/layout/process3"/>
    <dgm:cxn modelId="{9B933ACB-F27F-CC40-B3AC-80D7A1706894}" type="presParOf" srcId="{64647FFD-6E80-1B40-ADE1-2C6C128EF86A}" destId="{1F3AF1FA-70F1-ED47-B02F-9F374FCB0D48}" srcOrd="0" destOrd="0" presId="urn:microsoft.com/office/officeart/2005/8/layout/process3"/>
    <dgm:cxn modelId="{3F65F76B-1987-1849-9D2D-BFA5DBE448FE}" type="presParOf" srcId="{487849BC-C2D7-1345-909F-5EBB995EF229}" destId="{024126A4-26F9-094F-B68C-C6AA937604D2}" srcOrd="6" destOrd="0" presId="urn:microsoft.com/office/officeart/2005/8/layout/process3"/>
    <dgm:cxn modelId="{71ABF048-BA02-094D-A899-97D5489D62D2}" type="presParOf" srcId="{024126A4-26F9-094F-B68C-C6AA937604D2}" destId="{08189090-D2D9-2946-AE75-54873CBADE91}" srcOrd="0" destOrd="0" presId="urn:microsoft.com/office/officeart/2005/8/layout/process3"/>
    <dgm:cxn modelId="{2C6FCCC8-0E1E-E748-AF6A-C0DEF3C5AC09}" type="presParOf" srcId="{024126A4-26F9-094F-B68C-C6AA937604D2}" destId="{3E2F2442-08FD-E84B-8B17-CB6A358800C4}" srcOrd="1" destOrd="0" presId="urn:microsoft.com/office/officeart/2005/8/layout/process3"/>
    <dgm:cxn modelId="{69AE71F2-800D-B142-9FCA-260F4F48B542}" type="presParOf" srcId="{024126A4-26F9-094F-B68C-C6AA937604D2}" destId="{C4FE75B0-16FC-0D45-B601-E04D6EDE344C}" srcOrd="2" destOrd="0" presId="urn:microsoft.com/office/officeart/2005/8/layout/process3"/>
    <dgm:cxn modelId="{6466359C-7851-A04F-AAF9-D4F8B4BFC809}" type="presParOf" srcId="{487849BC-C2D7-1345-909F-5EBB995EF229}" destId="{D5DC1010-E990-C04F-B6D5-CFEB92D911D2}" srcOrd="7" destOrd="0" presId="urn:microsoft.com/office/officeart/2005/8/layout/process3"/>
    <dgm:cxn modelId="{FC964586-71C9-5B4D-8FB1-C1A3A2606053}" type="presParOf" srcId="{D5DC1010-E990-C04F-B6D5-CFEB92D911D2}" destId="{58994BCD-AAAB-CE4F-9C72-16DD62259110}" srcOrd="0" destOrd="0" presId="urn:microsoft.com/office/officeart/2005/8/layout/process3"/>
    <dgm:cxn modelId="{0F636579-B4A5-8049-8E21-DED1247845AE}" type="presParOf" srcId="{487849BC-C2D7-1345-909F-5EBB995EF229}" destId="{9BF92B8B-B06C-FF40-B0A3-0F86DDA289B8}" srcOrd="8" destOrd="0" presId="urn:microsoft.com/office/officeart/2005/8/layout/process3"/>
    <dgm:cxn modelId="{358D46CE-27E0-4D43-8E51-C57ECCD76185}" type="presParOf" srcId="{9BF92B8B-B06C-FF40-B0A3-0F86DDA289B8}" destId="{F0BD838D-00E2-0F4B-9C00-DC4526A4EB79}" srcOrd="0" destOrd="0" presId="urn:microsoft.com/office/officeart/2005/8/layout/process3"/>
    <dgm:cxn modelId="{C9BFC4AE-4EEA-DC43-89C5-2A2555B09143}" type="presParOf" srcId="{9BF92B8B-B06C-FF40-B0A3-0F86DDA289B8}" destId="{BF92FD97-29FD-204A-826B-6A75A1397687}" srcOrd="1" destOrd="0" presId="urn:microsoft.com/office/officeart/2005/8/layout/process3"/>
    <dgm:cxn modelId="{0651E51B-6EDA-B144-A567-30F4C0348ECB}" type="presParOf" srcId="{9BF92B8B-B06C-FF40-B0A3-0F86DDA289B8}" destId="{65481CF9-9536-C140-AE15-200ED9D66AFE}"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2E2546-4DAC-6A49-AF50-AA270D70DC6D}"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GB"/>
        </a:p>
      </dgm:t>
    </dgm:pt>
    <dgm:pt modelId="{27DA1618-6740-6A49-8840-6C264C8285D2}">
      <dgm:prSet phldrT="[Text]"/>
      <dgm:spPr/>
      <dgm:t>
        <a:bodyPr/>
        <a:lstStyle/>
        <a:p>
          <a:r>
            <a:rPr lang="en-GB" dirty="0"/>
            <a:t>Loan</a:t>
          </a:r>
        </a:p>
      </dgm:t>
    </dgm:pt>
    <dgm:pt modelId="{EFB82AB6-8BD5-B447-BB4E-881FB2F32553}" type="parTrans" cxnId="{59F90FFB-05ED-EE45-9B6C-DD1965CDC74C}">
      <dgm:prSet/>
      <dgm:spPr/>
      <dgm:t>
        <a:bodyPr/>
        <a:lstStyle/>
        <a:p>
          <a:endParaRPr lang="en-GB"/>
        </a:p>
      </dgm:t>
    </dgm:pt>
    <dgm:pt modelId="{2C66ABD0-6DA4-CD4D-9956-1917A2DF32C2}" type="sibTrans" cxnId="{59F90FFB-05ED-EE45-9B6C-DD1965CDC74C}">
      <dgm:prSet/>
      <dgm:spPr/>
      <dgm:t>
        <a:bodyPr/>
        <a:lstStyle/>
        <a:p>
          <a:endParaRPr lang="en-GB"/>
        </a:p>
      </dgm:t>
    </dgm:pt>
    <dgm:pt modelId="{2366D0C0-FA17-4D4E-8CD1-51253A1322DD}">
      <dgm:prSet phldrT="[Text]"/>
      <dgm:spPr/>
      <dgm:t>
        <a:bodyPr/>
        <a:lstStyle/>
        <a:p>
          <a:r>
            <a:rPr lang="en-GB" dirty="0"/>
            <a:t>Accepted</a:t>
          </a:r>
        </a:p>
      </dgm:t>
    </dgm:pt>
    <dgm:pt modelId="{57309F8F-D172-F946-90B9-E59B5AEA8B7D}" type="parTrans" cxnId="{351DADF9-647B-E34F-9946-D0ACFD2D8582}">
      <dgm:prSet/>
      <dgm:spPr/>
      <dgm:t>
        <a:bodyPr/>
        <a:lstStyle/>
        <a:p>
          <a:endParaRPr lang="en-GB"/>
        </a:p>
      </dgm:t>
    </dgm:pt>
    <dgm:pt modelId="{9D22DF1B-15B7-9D4D-B9EF-7CAA4E642BBD}" type="sibTrans" cxnId="{351DADF9-647B-E34F-9946-D0ACFD2D8582}">
      <dgm:prSet/>
      <dgm:spPr/>
      <dgm:t>
        <a:bodyPr/>
        <a:lstStyle/>
        <a:p>
          <a:endParaRPr lang="en-GB"/>
        </a:p>
      </dgm:t>
    </dgm:pt>
    <dgm:pt modelId="{65A8F426-8FF7-BA4D-80EC-ADB821437DD6}">
      <dgm:prSet phldrT="[Text]"/>
      <dgm:spPr/>
      <dgm:t>
        <a:bodyPr/>
        <a:lstStyle/>
        <a:p>
          <a:r>
            <a:rPr lang="en-GB" dirty="0"/>
            <a:t>Fully Paid</a:t>
          </a:r>
        </a:p>
      </dgm:t>
    </dgm:pt>
    <dgm:pt modelId="{8DDA5F62-1193-F043-98F2-01E87689E537}" type="parTrans" cxnId="{10272094-5487-A14D-9FD0-2348480DCF40}">
      <dgm:prSet/>
      <dgm:spPr/>
      <dgm:t>
        <a:bodyPr/>
        <a:lstStyle/>
        <a:p>
          <a:endParaRPr lang="en-GB"/>
        </a:p>
      </dgm:t>
    </dgm:pt>
    <dgm:pt modelId="{CA794134-E150-B645-BD43-C6103ED512E9}" type="sibTrans" cxnId="{10272094-5487-A14D-9FD0-2348480DCF40}">
      <dgm:prSet/>
      <dgm:spPr/>
      <dgm:t>
        <a:bodyPr/>
        <a:lstStyle/>
        <a:p>
          <a:endParaRPr lang="en-GB"/>
        </a:p>
      </dgm:t>
    </dgm:pt>
    <dgm:pt modelId="{AC0634EE-5141-5C4F-91D6-5EABB16858AE}">
      <dgm:prSet phldrT="[Text]"/>
      <dgm:spPr/>
      <dgm:t>
        <a:bodyPr/>
        <a:lstStyle/>
        <a:p>
          <a:r>
            <a:rPr lang="en-GB" dirty="0"/>
            <a:t>Charged off</a:t>
          </a:r>
        </a:p>
      </dgm:t>
    </dgm:pt>
    <dgm:pt modelId="{32B77388-0FCA-AF45-A755-7FE29C54AA2A}" type="parTrans" cxnId="{59899346-E1F6-7B42-AA43-C1A4908E2DD4}">
      <dgm:prSet/>
      <dgm:spPr/>
      <dgm:t>
        <a:bodyPr/>
        <a:lstStyle/>
        <a:p>
          <a:endParaRPr lang="en-GB"/>
        </a:p>
      </dgm:t>
    </dgm:pt>
    <dgm:pt modelId="{ED6C338D-936E-B647-88F9-AEC78B6F8C2D}" type="sibTrans" cxnId="{59899346-E1F6-7B42-AA43-C1A4908E2DD4}">
      <dgm:prSet/>
      <dgm:spPr/>
      <dgm:t>
        <a:bodyPr/>
        <a:lstStyle/>
        <a:p>
          <a:endParaRPr lang="en-GB"/>
        </a:p>
      </dgm:t>
    </dgm:pt>
    <dgm:pt modelId="{B024D64A-2A39-5244-9BF0-D846106B7A0A}">
      <dgm:prSet phldrT="[Text]"/>
      <dgm:spPr/>
      <dgm:t>
        <a:bodyPr/>
        <a:lstStyle/>
        <a:p>
          <a:r>
            <a:rPr lang="en-GB" dirty="0"/>
            <a:t>Rejected</a:t>
          </a:r>
        </a:p>
      </dgm:t>
    </dgm:pt>
    <dgm:pt modelId="{E92D66E7-FE5F-0346-AA6B-6CFABF2A8D0D}" type="parTrans" cxnId="{12F82C69-AC1D-1D4A-9D13-54F2B7A9BCDF}">
      <dgm:prSet/>
      <dgm:spPr/>
      <dgm:t>
        <a:bodyPr/>
        <a:lstStyle/>
        <a:p>
          <a:endParaRPr lang="en-GB"/>
        </a:p>
      </dgm:t>
    </dgm:pt>
    <dgm:pt modelId="{092D6A66-5118-7B46-B3E3-07ECDA379961}" type="sibTrans" cxnId="{12F82C69-AC1D-1D4A-9D13-54F2B7A9BCDF}">
      <dgm:prSet/>
      <dgm:spPr/>
      <dgm:t>
        <a:bodyPr/>
        <a:lstStyle/>
        <a:p>
          <a:endParaRPr lang="en-GB"/>
        </a:p>
      </dgm:t>
    </dgm:pt>
    <dgm:pt modelId="{C28BE91A-5E73-F247-84D0-0F45E4DBEDA3}">
      <dgm:prSet phldrT="[Text]"/>
      <dgm:spPr/>
      <dgm:t>
        <a:bodyPr/>
        <a:lstStyle/>
        <a:p>
          <a:r>
            <a:rPr lang="en-GB" dirty="0"/>
            <a:t>No transaction history</a:t>
          </a:r>
        </a:p>
      </dgm:t>
    </dgm:pt>
    <dgm:pt modelId="{627B1007-899E-5249-A46D-A7171AF69867}" type="parTrans" cxnId="{765139A4-CAF3-BF47-8C10-E985DC96FEA7}">
      <dgm:prSet/>
      <dgm:spPr/>
      <dgm:t>
        <a:bodyPr/>
        <a:lstStyle/>
        <a:p>
          <a:endParaRPr lang="en-GB"/>
        </a:p>
      </dgm:t>
    </dgm:pt>
    <dgm:pt modelId="{1C136AE5-98E5-4545-87FA-B0B4D8BE7EDB}" type="sibTrans" cxnId="{765139A4-CAF3-BF47-8C10-E985DC96FEA7}">
      <dgm:prSet/>
      <dgm:spPr/>
      <dgm:t>
        <a:bodyPr/>
        <a:lstStyle/>
        <a:p>
          <a:endParaRPr lang="en-GB"/>
        </a:p>
      </dgm:t>
    </dgm:pt>
    <dgm:pt modelId="{5F41E42C-08F2-7343-94D8-1F6BA3086E15}">
      <dgm:prSet phldrT="[Text]"/>
      <dgm:spPr/>
      <dgm:t>
        <a:bodyPr/>
        <a:lstStyle/>
        <a:p>
          <a:r>
            <a:rPr lang="en-GB" dirty="0"/>
            <a:t>Current</a:t>
          </a:r>
        </a:p>
      </dgm:t>
    </dgm:pt>
    <dgm:pt modelId="{64D9BD0C-F1DB-3A4A-BBF7-B5B92E4F5805}" type="parTrans" cxnId="{2F9883C0-94D9-4246-AA58-2E86ED6564FF}">
      <dgm:prSet/>
      <dgm:spPr/>
      <dgm:t>
        <a:bodyPr/>
        <a:lstStyle/>
        <a:p>
          <a:endParaRPr lang="en-GB"/>
        </a:p>
      </dgm:t>
    </dgm:pt>
    <dgm:pt modelId="{3E8555CF-2701-A143-A9B5-E480E782CD10}" type="sibTrans" cxnId="{2F9883C0-94D9-4246-AA58-2E86ED6564FF}">
      <dgm:prSet/>
      <dgm:spPr/>
      <dgm:t>
        <a:bodyPr/>
        <a:lstStyle/>
        <a:p>
          <a:endParaRPr lang="en-GB"/>
        </a:p>
      </dgm:t>
    </dgm:pt>
    <dgm:pt modelId="{3618EF8D-3BF4-474F-8AC6-6BFD016C7CC6}" type="pres">
      <dgm:prSet presAssocID="{6A2E2546-4DAC-6A49-AF50-AA270D70DC6D}" presName="diagram" presStyleCnt="0">
        <dgm:presLayoutVars>
          <dgm:chPref val="1"/>
          <dgm:dir/>
          <dgm:animOne val="branch"/>
          <dgm:animLvl val="lvl"/>
          <dgm:resizeHandles val="exact"/>
        </dgm:presLayoutVars>
      </dgm:prSet>
      <dgm:spPr/>
    </dgm:pt>
    <dgm:pt modelId="{C83FDEBC-EFFD-B641-941F-C5F665AA3D50}" type="pres">
      <dgm:prSet presAssocID="{27DA1618-6740-6A49-8840-6C264C8285D2}" presName="root1" presStyleCnt="0"/>
      <dgm:spPr/>
    </dgm:pt>
    <dgm:pt modelId="{51E7AFC7-F54C-A440-99C1-177271860BD8}" type="pres">
      <dgm:prSet presAssocID="{27DA1618-6740-6A49-8840-6C264C8285D2}" presName="LevelOneTextNode" presStyleLbl="node0" presStyleIdx="0" presStyleCnt="1">
        <dgm:presLayoutVars>
          <dgm:chPref val="3"/>
        </dgm:presLayoutVars>
      </dgm:prSet>
      <dgm:spPr/>
    </dgm:pt>
    <dgm:pt modelId="{3BFA4167-08C8-D542-B6CB-C08492FBAFA0}" type="pres">
      <dgm:prSet presAssocID="{27DA1618-6740-6A49-8840-6C264C8285D2}" presName="level2hierChild" presStyleCnt="0"/>
      <dgm:spPr/>
    </dgm:pt>
    <dgm:pt modelId="{727EF7A2-19DB-CB49-8282-3546DC982A32}" type="pres">
      <dgm:prSet presAssocID="{57309F8F-D172-F946-90B9-E59B5AEA8B7D}" presName="conn2-1" presStyleLbl="parChTrans1D2" presStyleIdx="0" presStyleCnt="2"/>
      <dgm:spPr/>
    </dgm:pt>
    <dgm:pt modelId="{085FE977-A5A6-1E45-B79A-95803C606BC3}" type="pres">
      <dgm:prSet presAssocID="{57309F8F-D172-F946-90B9-E59B5AEA8B7D}" presName="connTx" presStyleLbl="parChTrans1D2" presStyleIdx="0" presStyleCnt="2"/>
      <dgm:spPr/>
    </dgm:pt>
    <dgm:pt modelId="{749383C6-05BB-204F-966E-E9BBF63D7656}" type="pres">
      <dgm:prSet presAssocID="{2366D0C0-FA17-4D4E-8CD1-51253A1322DD}" presName="root2" presStyleCnt="0"/>
      <dgm:spPr/>
    </dgm:pt>
    <dgm:pt modelId="{CB359753-D5CE-F94B-8C60-EA83FB3EB1DA}" type="pres">
      <dgm:prSet presAssocID="{2366D0C0-FA17-4D4E-8CD1-51253A1322DD}" presName="LevelTwoTextNode" presStyleLbl="node2" presStyleIdx="0" presStyleCnt="2">
        <dgm:presLayoutVars>
          <dgm:chPref val="3"/>
        </dgm:presLayoutVars>
      </dgm:prSet>
      <dgm:spPr/>
    </dgm:pt>
    <dgm:pt modelId="{1274C206-CAF4-D441-8A94-E6B55C61C327}" type="pres">
      <dgm:prSet presAssocID="{2366D0C0-FA17-4D4E-8CD1-51253A1322DD}" presName="level3hierChild" presStyleCnt="0"/>
      <dgm:spPr/>
    </dgm:pt>
    <dgm:pt modelId="{F7EAB301-E871-564C-9BC9-E8BE47DEF68C}" type="pres">
      <dgm:prSet presAssocID="{8DDA5F62-1193-F043-98F2-01E87689E537}" presName="conn2-1" presStyleLbl="parChTrans1D3" presStyleIdx="0" presStyleCnt="4"/>
      <dgm:spPr/>
    </dgm:pt>
    <dgm:pt modelId="{19C3F77B-C4E4-1147-B76B-464945B2A0BD}" type="pres">
      <dgm:prSet presAssocID="{8DDA5F62-1193-F043-98F2-01E87689E537}" presName="connTx" presStyleLbl="parChTrans1D3" presStyleIdx="0" presStyleCnt="4"/>
      <dgm:spPr/>
    </dgm:pt>
    <dgm:pt modelId="{3B323A77-DC82-DF44-89E2-8342534945AD}" type="pres">
      <dgm:prSet presAssocID="{65A8F426-8FF7-BA4D-80EC-ADB821437DD6}" presName="root2" presStyleCnt="0"/>
      <dgm:spPr/>
    </dgm:pt>
    <dgm:pt modelId="{381C2794-2A73-6F47-9D1E-DDF2F0E460C1}" type="pres">
      <dgm:prSet presAssocID="{65A8F426-8FF7-BA4D-80EC-ADB821437DD6}" presName="LevelTwoTextNode" presStyleLbl="node3" presStyleIdx="0" presStyleCnt="4">
        <dgm:presLayoutVars>
          <dgm:chPref val="3"/>
        </dgm:presLayoutVars>
      </dgm:prSet>
      <dgm:spPr/>
    </dgm:pt>
    <dgm:pt modelId="{B5C92027-BA9B-3147-B6D4-50D91BC9F93C}" type="pres">
      <dgm:prSet presAssocID="{65A8F426-8FF7-BA4D-80EC-ADB821437DD6}" presName="level3hierChild" presStyleCnt="0"/>
      <dgm:spPr/>
    </dgm:pt>
    <dgm:pt modelId="{72A6C522-208B-194F-9554-4F03DFB69890}" type="pres">
      <dgm:prSet presAssocID="{64D9BD0C-F1DB-3A4A-BBF7-B5B92E4F5805}" presName="conn2-1" presStyleLbl="parChTrans1D3" presStyleIdx="1" presStyleCnt="4"/>
      <dgm:spPr/>
    </dgm:pt>
    <dgm:pt modelId="{B408365F-190D-1944-8206-F287DC78DDAF}" type="pres">
      <dgm:prSet presAssocID="{64D9BD0C-F1DB-3A4A-BBF7-B5B92E4F5805}" presName="connTx" presStyleLbl="parChTrans1D3" presStyleIdx="1" presStyleCnt="4"/>
      <dgm:spPr/>
    </dgm:pt>
    <dgm:pt modelId="{5A1BC2DC-93B9-1B4E-A05F-436E5D24B49A}" type="pres">
      <dgm:prSet presAssocID="{5F41E42C-08F2-7343-94D8-1F6BA3086E15}" presName="root2" presStyleCnt="0"/>
      <dgm:spPr/>
    </dgm:pt>
    <dgm:pt modelId="{A986F44B-3FA4-FB4A-A61B-4C2885FCCA76}" type="pres">
      <dgm:prSet presAssocID="{5F41E42C-08F2-7343-94D8-1F6BA3086E15}" presName="LevelTwoTextNode" presStyleLbl="node3" presStyleIdx="1" presStyleCnt="4">
        <dgm:presLayoutVars>
          <dgm:chPref val="3"/>
        </dgm:presLayoutVars>
      </dgm:prSet>
      <dgm:spPr/>
    </dgm:pt>
    <dgm:pt modelId="{DE434EC3-BE4E-9449-8002-4434A137B789}" type="pres">
      <dgm:prSet presAssocID="{5F41E42C-08F2-7343-94D8-1F6BA3086E15}" presName="level3hierChild" presStyleCnt="0"/>
      <dgm:spPr/>
    </dgm:pt>
    <dgm:pt modelId="{CDF35FDE-89B6-A041-92BA-BBE6C12EE9C0}" type="pres">
      <dgm:prSet presAssocID="{32B77388-0FCA-AF45-A755-7FE29C54AA2A}" presName="conn2-1" presStyleLbl="parChTrans1D3" presStyleIdx="2" presStyleCnt="4"/>
      <dgm:spPr/>
    </dgm:pt>
    <dgm:pt modelId="{23C98EA5-9B48-C944-AF6C-0BB617E31EDD}" type="pres">
      <dgm:prSet presAssocID="{32B77388-0FCA-AF45-A755-7FE29C54AA2A}" presName="connTx" presStyleLbl="parChTrans1D3" presStyleIdx="2" presStyleCnt="4"/>
      <dgm:spPr/>
    </dgm:pt>
    <dgm:pt modelId="{BB5A4CD6-46E9-B847-8E46-51D2E1ECE9F0}" type="pres">
      <dgm:prSet presAssocID="{AC0634EE-5141-5C4F-91D6-5EABB16858AE}" presName="root2" presStyleCnt="0"/>
      <dgm:spPr/>
    </dgm:pt>
    <dgm:pt modelId="{99D6078F-4E35-6941-8CC5-023028D11517}" type="pres">
      <dgm:prSet presAssocID="{AC0634EE-5141-5C4F-91D6-5EABB16858AE}" presName="LevelTwoTextNode" presStyleLbl="node3" presStyleIdx="2" presStyleCnt="4">
        <dgm:presLayoutVars>
          <dgm:chPref val="3"/>
        </dgm:presLayoutVars>
      </dgm:prSet>
      <dgm:spPr/>
    </dgm:pt>
    <dgm:pt modelId="{98899679-23D7-DB48-89C1-A693154FC643}" type="pres">
      <dgm:prSet presAssocID="{AC0634EE-5141-5C4F-91D6-5EABB16858AE}" presName="level3hierChild" presStyleCnt="0"/>
      <dgm:spPr/>
    </dgm:pt>
    <dgm:pt modelId="{8778A778-1770-F548-BE45-5B0FBBE130F8}" type="pres">
      <dgm:prSet presAssocID="{E92D66E7-FE5F-0346-AA6B-6CFABF2A8D0D}" presName="conn2-1" presStyleLbl="parChTrans1D2" presStyleIdx="1" presStyleCnt="2"/>
      <dgm:spPr/>
    </dgm:pt>
    <dgm:pt modelId="{59F54660-6D87-5F41-AA65-3017D7F1CCFA}" type="pres">
      <dgm:prSet presAssocID="{E92D66E7-FE5F-0346-AA6B-6CFABF2A8D0D}" presName="connTx" presStyleLbl="parChTrans1D2" presStyleIdx="1" presStyleCnt="2"/>
      <dgm:spPr/>
    </dgm:pt>
    <dgm:pt modelId="{2DA64514-94E0-FD46-B545-E813AE59ED6B}" type="pres">
      <dgm:prSet presAssocID="{B024D64A-2A39-5244-9BF0-D846106B7A0A}" presName="root2" presStyleCnt="0"/>
      <dgm:spPr/>
    </dgm:pt>
    <dgm:pt modelId="{3EDACF4D-D79C-FA4E-9263-3D293A202821}" type="pres">
      <dgm:prSet presAssocID="{B024D64A-2A39-5244-9BF0-D846106B7A0A}" presName="LevelTwoTextNode" presStyleLbl="node2" presStyleIdx="1" presStyleCnt="2">
        <dgm:presLayoutVars>
          <dgm:chPref val="3"/>
        </dgm:presLayoutVars>
      </dgm:prSet>
      <dgm:spPr/>
    </dgm:pt>
    <dgm:pt modelId="{E3C53651-BC71-A243-A794-30C9F77C6C33}" type="pres">
      <dgm:prSet presAssocID="{B024D64A-2A39-5244-9BF0-D846106B7A0A}" presName="level3hierChild" presStyleCnt="0"/>
      <dgm:spPr/>
    </dgm:pt>
    <dgm:pt modelId="{FC2EC5E3-4FF7-2B47-A776-D91FD8C47E24}" type="pres">
      <dgm:prSet presAssocID="{627B1007-899E-5249-A46D-A7171AF69867}" presName="conn2-1" presStyleLbl="parChTrans1D3" presStyleIdx="3" presStyleCnt="4"/>
      <dgm:spPr/>
    </dgm:pt>
    <dgm:pt modelId="{BF839BD5-4C07-9C4B-B756-165FEDB62A70}" type="pres">
      <dgm:prSet presAssocID="{627B1007-899E-5249-A46D-A7171AF69867}" presName="connTx" presStyleLbl="parChTrans1D3" presStyleIdx="3" presStyleCnt="4"/>
      <dgm:spPr/>
    </dgm:pt>
    <dgm:pt modelId="{077A1254-A558-2F49-8312-A0E2F8BEE0F4}" type="pres">
      <dgm:prSet presAssocID="{C28BE91A-5E73-F247-84D0-0F45E4DBEDA3}" presName="root2" presStyleCnt="0"/>
      <dgm:spPr/>
    </dgm:pt>
    <dgm:pt modelId="{BE671318-C7A2-1842-A7E8-85DCF2EA22FB}" type="pres">
      <dgm:prSet presAssocID="{C28BE91A-5E73-F247-84D0-0F45E4DBEDA3}" presName="LevelTwoTextNode" presStyleLbl="node3" presStyleIdx="3" presStyleCnt="4">
        <dgm:presLayoutVars>
          <dgm:chPref val="3"/>
        </dgm:presLayoutVars>
      </dgm:prSet>
      <dgm:spPr/>
    </dgm:pt>
    <dgm:pt modelId="{F5322DFD-CC26-FB47-A701-65329453907F}" type="pres">
      <dgm:prSet presAssocID="{C28BE91A-5E73-F247-84D0-0F45E4DBEDA3}" presName="level3hierChild" presStyleCnt="0"/>
      <dgm:spPr/>
    </dgm:pt>
  </dgm:ptLst>
  <dgm:cxnLst>
    <dgm:cxn modelId="{0FBA4A00-AE52-8342-A966-B1A8CF1FBF28}" type="presOf" srcId="{57309F8F-D172-F946-90B9-E59B5AEA8B7D}" destId="{727EF7A2-19DB-CB49-8282-3546DC982A32}" srcOrd="0" destOrd="0" presId="urn:microsoft.com/office/officeart/2005/8/layout/hierarchy2"/>
    <dgm:cxn modelId="{5BD10E05-6C05-0147-86A7-38FF8F30DD4B}" type="presOf" srcId="{32B77388-0FCA-AF45-A755-7FE29C54AA2A}" destId="{CDF35FDE-89B6-A041-92BA-BBE6C12EE9C0}" srcOrd="0" destOrd="0" presId="urn:microsoft.com/office/officeart/2005/8/layout/hierarchy2"/>
    <dgm:cxn modelId="{7AC58F1B-59F8-AC42-9992-8E5A81E284D8}" type="presOf" srcId="{B024D64A-2A39-5244-9BF0-D846106B7A0A}" destId="{3EDACF4D-D79C-FA4E-9263-3D293A202821}" srcOrd="0" destOrd="0" presId="urn:microsoft.com/office/officeart/2005/8/layout/hierarchy2"/>
    <dgm:cxn modelId="{09B7EA1B-B584-834E-8157-CC1F02776234}" type="presOf" srcId="{8DDA5F62-1193-F043-98F2-01E87689E537}" destId="{19C3F77B-C4E4-1147-B76B-464945B2A0BD}" srcOrd="1" destOrd="0" presId="urn:microsoft.com/office/officeart/2005/8/layout/hierarchy2"/>
    <dgm:cxn modelId="{D0199732-B2C3-2442-A567-99667FCA7987}" type="presOf" srcId="{8DDA5F62-1193-F043-98F2-01E87689E537}" destId="{F7EAB301-E871-564C-9BC9-E8BE47DEF68C}" srcOrd="0" destOrd="0" presId="urn:microsoft.com/office/officeart/2005/8/layout/hierarchy2"/>
    <dgm:cxn modelId="{59899346-E1F6-7B42-AA43-C1A4908E2DD4}" srcId="{2366D0C0-FA17-4D4E-8CD1-51253A1322DD}" destId="{AC0634EE-5141-5C4F-91D6-5EABB16858AE}" srcOrd="2" destOrd="0" parTransId="{32B77388-0FCA-AF45-A755-7FE29C54AA2A}" sibTransId="{ED6C338D-936E-B647-88F9-AEC78B6F8C2D}"/>
    <dgm:cxn modelId="{D9142A4E-61BD-D54F-B985-352E84C27EF3}" type="presOf" srcId="{32B77388-0FCA-AF45-A755-7FE29C54AA2A}" destId="{23C98EA5-9B48-C944-AF6C-0BB617E31EDD}" srcOrd="1" destOrd="0" presId="urn:microsoft.com/office/officeart/2005/8/layout/hierarchy2"/>
    <dgm:cxn modelId="{879C0650-2257-0B4A-8389-679AA1080419}" type="presOf" srcId="{27DA1618-6740-6A49-8840-6C264C8285D2}" destId="{51E7AFC7-F54C-A440-99C1-177271860BD8}" srcOrd="0" destOrd="0" presId="urn:microsoft.com/office/officeart/2005/8/layout/hierarchy2"/>
    <dgm:cxn modelId="{12F82C69-AC1D-1D4A-9D13-54F2B7A9BCDF}" srcId="{27DA1618-6740-6A49-8840-6C264C8285D2}" destId="{B024D64A-2A39-5244-9BF0-D846106B7A0A}" srcOrd="1" destOrd="0" parTransId="{E92D66E7-FE5F-0346-AA6B-6CFABF2A8D0D}" sibTransId="{092D6A66-5118-7B46-B3E3-07ECDA379961}"/>
    <dgm:cxn modelId="{B57BAD70-8C53-B142-8679-44FF4784D3EF}" type="presOf" srcId="{64D9BD0C-F1DB-3A4A-BBF7-B5B92E4F5805}" destId="{B408365F-190D-1944-8206-F287DC78DDAF}" srcOrd="1" destOrd="0" presId="urn:microsoft.com/office/officeart/2005/8/layout/hierarchy2"/>
    <dgm:cxn modelId="{9044517E-1F1A-B042-988D-DBDBEB519425}" type="presOf" srcId="{2366D0C0-FA17-4D4E-8CD1-51253A1322DD}" destId="{CB359753-D5CE-F94B-8C60-EA83FB3EB1DA}" srcOrd="0" destOrd="0" presId="urn:microsoft.com/office/officeart/2005/8/layout/hierarchy2"/>
    <dgm:cxn modelId="{817F1A85-3C92-1D48-A632-C076F877E48B}" type="presOf" srcId="{E92D66E7-FE5F-0346-AA6B-6CFABF2A8D0D}" destId="{59F54660-6D87-5F41-AA65-3017D7F1CCFA}" srcOrd="1" destOrd="0" presId="urn:microsoft.com/office/officeart/2005/8/layout/hierarchy2"/>
    <dgm:cxn modelId="{10272094-5487-A14D-9FD0-2348480DCF40}" srcId="{2366D0C0-FA17-4D4E-8CD1-51253A1322DD}" destId="{65A8F426-8FF7-BA4D-80EC-ADB821437DD6}" srcOrd="0" destOrd="0" parTransId="{8DDA5F62-1193-F043-98F2-01E87689E537}" sibTransId="{CA794134-E150-B645-BD43-C6103ED512E9}"/>
    <dgm:cxn modelId="{4E19D895-8E7E-3B45-87B4-8E56186A20F6}" type="presOf" srcId="{627B1007-899E-5249-A46D-A7171AF69867}" destId="{FC2EC5E3-4FF7-2B47-A776-D91FD8C47E24}" srcOrd="0" destOrd="0" presId="urn:microsoft.com/office/officeart/2005/8/layout/hierarchy2"/>
    <dgm:cxn modelId="{FEDD3B99-D353-C644-93E4-97C689ED39D2}" type="presOf" srcId="{57309F8F-D172-F946-90B9-E59B5AEA8B7D}" destId="{085FE977-A5A6-1E45-B79A-95803C606BC3}" srcOrd="1" destOrd="0" presId="urn:microsoft.com/office/officeart/2005/8/layout/hierarchy2"/>
    <dgm:cxn modelId="{765139A4-CAF3-BF47-8C10-E985DC96FEA7}" srcId="{B024D64A-2A39-5244-9BF0-D846106B7A0A}" destId="{C28BE91A-5E73-F247-84D0-0F45E4DBEDA3}" srcOrd="0" destOrd="0" parTransId="{627B1007-899E-5249-A46D-A7171AF69867}" sibTransId="{1C136AE5-98E5-4545-87FA-B0B4D8BE7EDB}"/>
    <dgm:cxn modelId="{02B2F3B3-618C-0941-9D9C-070B685F5CA8}" type="presOf" srcId="{6A2E2546-4DAC-6A49-AF50-AA270D70DC6D}" destId="{3618EF8D-3BF4-474F-8AC6-6BFD016C7CC6}" srcOrd="0" destOrd="0" presId="urn:microsoft.com/office/officeart/2005/8/layout/hierarchy2"/>
    <dgm:cxn modelId="{6958C1B9-8655-2D45-A7DC-CE2CEA1CEF68}" type="presOf" srcId="{64D9BD0C-F1DB-3A4A-BBF7-B5B92E4F5805}" destId="{72A6C522-208B-194F-9554-4F03DFB69890}" srcOrd="0" destOrd="0" presId="urn:microsoft.com/office/officeart/2005/8/layout/hierarchy2"/>
    <dgm:cxn modelId="{2F9883C0-94D9-4246-AA58-2E86ED6564FF}" srcId="{2366D0C0-FA17-4D4E-8CD1-51253A1322DD}" destId="{5F41E42C-08F2-7343-94D8-1F6BA3086E15}" srcOrd="1" destOrd="0" parTransId="{64D9BD0C-F1DB-3A4A-BBF7-B5B92E4F5805}" sibTransId="{3E8555CF-2701-A143-A9B5-E480E782CD10}"/>
    <dgm:cxn modelId="{A434DEDE-6190-FE44-856F-60A232D5396E}" type="presOf" srcId="{65A8F426-8FF7-BA4D-80EC-ADB821437DD6}" destId="{381C2794-2A73-6F47-9D1E-DDF2F0E460C1}" srcOrd="0" destOrd="0" presId="urn:microsoft.com/office/officeart/2005/8/layout/hierarchy2"/>
    <dgm:cxn modelId="{33D847E0-FEBC-BC45-B2BF-3F0DE0946106}" type="presOf" srcId="{E92D66E7-FE5F-0346-AA6B-6CFABF2A8D0D}" destId="{8778A778-1770-F548-BE45-5B0FBBE130F8}" srcOrd="0" destOrd="0" presId="urn:microsoft.com/office/officeart/2005/8/layout/hierarchy2"/>
    <dgm:cxn modelId="{6F16DBEF-810F-5F42-BAB3-011779D7E52E}" type="presOf" srcId="{C28BE91A-5E73-F247-84D0-0F45E4DBEDA3}" destId="{BE671318-C7A2-1842-A7E8-85DCF2EA22FB}" srcOrd="0" destOrd="0" presId="urn:microsoft.com/office/officeart/2005/8/layout/hierarchy2"/>
    <dgm:cxn modelId="{67126FF2-ABC4-D548-A5C8-4B0D36462E18}" type="presOf" srcId="{5F41E42C-08F2-7343-94D8-1F6BA3086E15}" destId="{A986F44B-3FA4-FB4A-A61B-4C2885FCCA76}" srcOrd="0" destOrd="0" presId="urn:microsoft.com/office/officeart/2005/8/layout/hierarchy2"/>
    <dgm:cxn modelId="{436E9EF2-B85F-0C41-B08F-E48E22DFB025}" type="presOf" srcId="{627B1007-899E-5249-A46D-A7171AF69867}" destId="{BF839BD5-4C07-9C4B-B756-165FEDB62A70}" srcOrd="1" destOrd="0" presId="urn:microsoft.com/office/officeart/2005/8/layout/hierarchy2"/>
    <dgm:cxn modelId="{351DADF9-647B-E34F-9946-D0ACFD2D8582}" srcId="{27DA1618-6740-6A49-8840-6C264C8285D2}" destId="{2366D0C0-FA17-4D4E-8CD1-51253A1322DD}" srcOrd="0" destOrd="0" parTransId="{57309F8F-D172-F946-90B9-E59B5AEA8B7D}" sibTransId="{9D22DF1B-15B7-9D4D-B9EF-7CAA4E642BBD}"/>
    <dgm:cxn modelId="{59F90FFB-05ED-EE45-9B6C-DD1965CDC74C}" srcId="{6A2E2546-4DAC-6A49-AF50-AA270D70DC6D}" destId="{27DA1618-6740-6A49-8840-6C264C8285D2}" srcOrd="0" destOrd="0" parTransId="{EFB82AB6-8BD5-B447-BB4E-881FB2F32553}" sibTransId="{2C66ABD0-6DA4-CD4D-9956-1917A2DF32C2}"/>
    <dgm:cxn modelId="{077BE4FE-48C8-A44A-8FF7-712D0F60F2F6}" type="presOf" srcId="{AC0634EE-5141-5C4F-91D6-5EABB16858AE}" destId="{99D6078F-4E35-6941-8CC5-023028D11517}" srcOrd="0" destOrd="0" presId="urn:microsoft.com/office/officeart/2005/8/layout/hierarchy2"/>
    <dgm:cxn modelId="{967A3124-DFC4-444C-91BA-60FBD038EF34}" type="presParOf" srcId="{3618EF8D-3BF4-474F-8AC6-6BFD016C7CC6}" destId="{C83FDEBC-EFFD-B641-941F-C5F665AA3D50}" srcOrd="0" destOrd="0" presId="urn:microsoft.com/office/officeart/2005/8/layout/hierarchy2"/>
    <dgm:cxn modelId="{5CC52D91-C6CC-A143-89FB-232A057E5097}" type="presParOf" srcId="{C83FDEBC-EFFD-B641-941F-C5F665AA3D50}" destId="{51E7AFC7-F54C-A440-99C1-177271860BD8}" srcOrd="0" destOrd="0" presId="urn:microsoft.com/office/officeart/2005/8/layout/hierarchy2"/>
    <dgm:cxn modelId="{93B3CCA2-798D-6D47-B8B1-989FC5E6941E}" type="presParOf" srcId="{C83FDEBC-EFFD-B641-941F-C5F665AA3D50}" destId="{3BFA4167-08C8-D542-B6CB-C08492FBAFA0}" srcOrd="1" destOrd="0" presId="urn:microsoft.com/office/officeart/2005/8/layout/hierarchy2"/>
    <dgm:cxn modelId="{CF58C82E-376D-5A46-A332-E9CB2671DD59}" type="presParOf" srcId="{3BFA4167-08C8-D542-B6CB-C08492FBAFA0}" destId="{727EF7A2-19DB-CB49-8282-3546DC982A32}" srcOrd="0" destOrd="0" presId="urn:microsoft.com/office/officeart/2005/8/layout/hierarchy2"/>
    <dgm:cxn modelId="{A78FFBE7-C987-5D49-8B98-A91E19654CDC}" type="presParOf" srcId="{727EF7A2-19DB-CB49-8282-3546DC982A32}" destId="{085FE977-A5A6-1E45-B79A-95803C606BC3}" srcOrd="0" destOrd="0" presId="urn:microsoft.com/office/officeart/2005/8/layout/hierarchy2"/>
    <dgm:cxn modelId="{1CBE3821-C671-9D4F-98FB-CCD10BCB224E}" type="presParOf" srcId="{3BFA4167-08C8-D542-B6CB-C08492FBAFA0}" destId="{749383C6-05BB-204F-966E-E9BBF63D7656}" srcOrd="1" destOrd="0" presId="urn:microsoft.com/office/officeart/2005/8/layout/hierarchy2"/>
    <dgm:cxn modelId="{148F939B-58C0-2F45-A7CD-E110340B42E8}" type="presParOf" srcId="{749383C6-05BB-204F-966E-E9BBF63D7656}" destId="{CB359753-D5CE-F94B-8C60-EA83FB3EB1DA}" srcOrd="0" destOrd="0" presId="urn:microsoft.com/office/officeart/2005/8/layout/hierarchy2"/>
    <dgm:cxn modelId="{063C50F5-4FFD-4240-BCE0-E18C419A3916}" type="presParOf" srcId="{749383C6-05BB-204F-966E-E9BBF63D7656}" destId="{1274C206-CAF4-D441-8A94-E6B55C61C327}" srcOrd="1" destOrd="0" presId="urn:microsoft.com/office/officeart/2005/8/layout/hierarchy2"/>
    <dgm:cxn modelId="{32E3F9EB-0441-7440-8860-9948DCE1E3D4}" type="presParOf" srcId="{1274C206-CAF4-D441-8A94-E6B55C61C327}" destId="{F7EAB301-E871-564C-9BC9-E8BE47DEF68C}" srcOrd="0" destOrd="0" presId="urn:microsoft.com/office/officeart/2005/8/layout/hierarchy2"/>
    <dgm:cxn modelId="{11C99772-C504-D749-9A04-95EB34929D8E}" type="presParOf" srcId="{F7EAB301-E871-564C-9BC9-E8BE47DEF68C}" destId="{19C3F77B-C4E4-1147-B76B-464945B2A0BD}" srcOrd="0" destOrd="0" presId="urn:microsoft.com/office/officeart/2005/8/layout/hierarchy2"/>
    <dgm:cxn modelId="{C515950E-C2D1-8E46-ADAF-0CD6676B3A8E}" type="presParOf" srcId="{1274C206-CAF4-D441-8A94-E6B55C61C327}" destId="{3B323A77-DC82-DF44-89E2-8342534945AD}" srcOrd="1" destOrd="0" presId="urn:microsoft.com/office/officeart/2005/8/layout/hierarchy2"/>
    <dgm:cxn modelId="{8C077CA8-8A2D-D54A-BB2E-906A54B81937}" type="presParOf" srcId="{3B323A77-DC82-DF44-89E2-8342534945AD}" destId="{381C2794-2A73-6F47-9D1E-DDF2F0E460C1}" srcOrd="0" destOrd="0" presId="urn:microsoft.com/office/officeart/2005/8/layout/hierarchy2"/>
    <dgm:cxn modelId="{609E5446-6DFB-C843-ABA1-FDF058FA7116}" type="presParOf" srcId="{3B323A77-DC82-DF44-89E2-8342534945AD}" destId="{B5C92027-BA9B-3147-B6D4-50D91BC9F93C}" srcOrd="1" destOrd="0" presId="urn:microsoft.com/office/officeart/2005/8/layout/hierarchy2"/>
    <dgm:cxn modelId="{0D04F297-7FE3-AF43-B130-E0988AA2D649}" type="presParOf" srcId="{1274C206-CAF4-D441-8A94-E6B55C61C327}" destId="{72A6C522-208B-194F-9554-4F03DFB69890}" srcOrd="2" destOrd="0" presId="urn:microsoft.com/office/officeart/2005/8/layout/hierarchy2"/>
    <dgm:cxn modelId="{2FC7E808-05A6-2F42-BB23-F83A57AC25FE}" type="presParOf" srcId="{72A6C522-208B-194F-9554-4F03DFB69890}" destId="{B408365F-190D-1944-8206-F287DC78DDAF}" srcOrd="0" destOrd="0" presId="urn:microsoft.com/office/officeart/2005/8/layout/hierarchy2"/>
    <dgm:cxn modelId="{75CDA1E0-326F-764F-9A92-AC993AF25B89}" type="presParOf" srcId="{1274C206-CAF4-D441-8A94-E6B55C61C327}" destId="{5A1BC2DC-93B9-1B4E-A05F-436E5D24B49A}" srcOrd="3" destOrd="0" presId="urn:microsoft.com/office/officeart/2005/8/layout/hierarchy2"/>
    <dgm:cxn modelId="{C9AE1EF0-AC3E-2045-A549-C981EEE18A90}" type="presParOf" srcId="{5A1BC2DC-93B9-1B4E-A05F-436E5D24B49A}" destId="{A986F44B-3FA4-FB4A-A61B-4C2885FCCA76}" srcOrd="0" destOrd="0" presId="urn:microsoft.com/office/officeart/2005/8/layout/hierarchy2"/>
    <dgm:cxn modelId="{C5C77608-106A-3742-B5E4-53B3A4358D7A}" type="presParOf" srcId="{5A1BC2DC-93B9-1B4E-A05F-436E5D24B49A}" destId="{DE434EC3-BE4E-9449-8002-4434A137B789}" srcOrd="1" destOrd="0" presId="urn:microsoft.com/office/officeart/2005/8/layout/hierarchy2"/>
    <dgm:cxn modelId="{56C8CB78-B05E-C340-9D5B-CE027984CA97}" type="presParOf" srcId="{1274C206-CAF4-D441-8A94-E6B55C61C327}" destId="{CDF35FDE-89B6-A041-92BA-BBE6C12EE9C0}" srcOrd="4" destOrd="0" presId="urn:microsoft.com/office/officeart/2005/8/layout/hierarchy2"/>
    <dgm:cxn modelId="{80FC7DFB-AE0C-3A4C-890C-EA4C0589FA18}" type="presParOf" srcId="{CDF35FDE-89B6-A041-92BA-BBE6C12EE9C0}" destId="{23C98EA5-9B48-C944-AF6C-0BB617E31EDD}" srcOrd="0" destOrd="0" presId="urn:microsoft.com/office/officeart/2005/8/layout/hierarchy2"/>
    <dgm:cxn modelId="{3EB9DF78-A392-D847-B515-654F806CE05E}" type="presParOf" srcId="{1274C206-CAF4-D441-8A94-E6B55C61C327}" destId="{BB5A4CD6-46E9-B847-8E46-51D2E1ECE9F0}" srcOrd="5" destOrd="0" presId="urn:microsoft.com/office/officeart/2005/8/layout/hierarchy2"/>
    <dgm:cxn modelId="{68D63712-CCA2-434B-817D-E7E0DB740A27}" type="presParOf" srcId="{BB5A4CD6-46E9-B847-8E46-51D2E1ECE9F0}" destId="{99D6078F-4E35-6941-8CC5-023028D11517}" srcOrd="0" destOrd="0" presId="urn:microsoft.com/office/officeart/2005/8/layout/hierarchy2"/>
    <dgm:cxn modelId="{B673A66E-8B87-E143-B01F-2D80BCBD202B}" type="presParOf" srcId="{BB5A4CD6-46E9-B847-8E46-51D2E1ECE9F0}" destId="{98899679-23D7-DB48-89C1-A693154FC643}" srcOrd="1" destOrd="0" presId="urn:microsoft.com/office/officeart/2005/8/layout/hierarchy2"/>
    <dgm:cxn modelId="{EEA2FA08-B726-5F46-844A-FC97C8141426}" type="presParOf" srcId="{3BFA4167-08C8-D542-B6CB-C08492FBAFA0}" destId="{8778A778-1770-F548-BE45-5B0FBBE130F8}" srcOrd="2" destOrd="0" presId="urn:microsoft.com/office/officeart/2005/8/layout/hierarchy2"/>
    <dgm:cxn modelId="{737D3027-F485-2D4E-8474-AE6C4D6BA4F1}" type="presParOf" srcId="{8778A778-1770-F548-BE45-5B0FBBE130F8}" destId="{59F54660-6D87-5F41-AA65-3017D7F1CCFA}" srcOrd="0" destOrd="0" presId="urn:microsoft.com/office/officeart/2005/8/layout/hierarchy2"/>
    <dgm:cxn modelId="{BCFF76BE-4A84-0F40-96F9-3A326A782C35}" type="presParOf" srcId="{3BFA4167-08C8-D542-B6CB-C08492FBAFA0}" destId="{2DA64514-94E0-FD46-B545-E813AE59ED6B}" srcOrd="3" destOrd="0" presId="urn:microsoft.com/office/officeart/2005/8/layout/hierarchy2"/>
    <dgm:cxn modelId="{DF7775A9-D86B-F141-9F0D-35A26B2D8755}" type="presParOf" srcId="{2DA64514-94E0-FD46-B545-E813AE59ED6B}" destId="{3EDACF4D-D79C-FA4E-9263-3D293A202821}" srcOrd="0" destOrd="0" presId="urn:microsoft.com/office/officeart/2005/8/layout/hierarchy2"/>
    <dgm:cxn modelId="{C4E2BAEF-6485-364D-A7F9-F06D5F7AE934}" type="presParOf" srcId="{2DA64514-94E0-FD46-B545-E813AE59ED6B}" destId="{E3C53651-BC71-A243-A794-30C9F77C6C33}" srcOrd="1" destOrd="0" presId="urn:microsoft.com/office/officeart/2005/8/layout/hierarchy2"/>
    <dgm:cxn modelId="{D81B6D46-6AD4-A944-B3E2-326D7E3F267C}" type="presParOf" srcId="{E3C53651-BC71-A243-A794-30C9F77C6C33}" destId="{FC2EC5E3-4FF7-2B47-A776-D91FD8C47E24}" srcOrd="0" destOrd="0" presId="urn:microsoft.com/office/officeart/2005/8/layout/hierarchy2"/>
    <dgm:cxn modelId="{8E1CD448-3ADD-8E4E-8800-AC7334D6F46F}" type="presParOf" srcId="{FC2EC5E3-4FF7-2B47-A776-D91FD8C47E24}" destId="{BF839BD5-4C07-9C4B-B756-165FEDB62A70}" srcOrd="0" destOrd="0" presId="urn:microsoft.com/office/officeart/2005/8/layout/hierarchy2"/>
    <dgm:cxn modelId="{6B375D01-6A07-E642-8B14-8D76C4E22CC6}" type="presParOf" srcId="{E3C53651-BC71-A243-A794-30C9F77C6C33}" destId="{077A1254-A558-2F49-8312-A0E2F8BEE0F4}" srcOrd="1" destOrd="0" presId="urn:microsoft.com/office/officeart/2005/8/layout/hierarchy2"/>
    <dgm:cxn modelId="{0170C1FB-916B-514E-AE51-92D591F53D10}" type="presParOf" srcId="{077A1254-A558-2F49-8312-A0E2F8BEE0F4}" destId="{BE671318-C7A2-1842-A7E8-85DCF2EA22FB}" srcOrd="0" destOrd="0" presId="urn:microsoft.com/office/officeart/2005/8/layout/hierarchy2"/>
    <dgm:cxn modelId="{6B404E46-97E5-C44D-82B5-EC5032872649}" type="presParOf" srcId="{077A1254-A558-2F49-8312-A0E2F8BEE0F4}" destId="{F5322DFD-CC26-FB47-A701-65329453907F}" srcOrd="1" destOrd="0" presId="urn:microsoft.com/office/officeart/2005/8/layout/hierarchy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59689-E39E-47C2-A960-A460A4D8A34B}">
      <dsp:nvSpPr>
        <dsp:cNvPr id="0" name=""/>
        <dsp:cNvSpPr/>
      </dsp:nvSpPr>
      <dsp:spPr>
        <a:xfrm>
          <a:off x="803569" y="218640"/>
          <a:ext cx="854094" cy="7082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789C01-CDB6-469B-AC13-A9F24A54E6BB}">
      <dsp:nvSpPr>
        <dsp:cNvPr id="0" name=""/>
        <dsp:cNvSpPr/>
      </dsp:nvSpPr>
      <dsp:spPr>
        <a:xfrm>
          <a:off x="10481" y="1039053"/>
          <a:ext cx="2440270" cy="30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Company</a:t>
          </a:r>
        </a:p>
      </dsp:txBody>
      <dsp:txXfrm>
        <a:off x="10481" y="1039053"/>
        <a:ext cx="2440270" cy="303548"/>
      </dsp:txXfrm>
    </dsp:sp>
    <dsp:sp modelId="{6D2AF1E6-9C67-4223-89A5-41497A25193E}">
      <dsp:nvSpPr>
        <dsp:cNvPr id="0" name=""/>
        <dsp:cNvSpPr/>
      </dsp:nvSpPr>
      <dsp:spPr>
        <a:xfrm>
          <a:off x="10481" y="1394757"/>
          <a:ext cx="2440270" cy="1531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b="0" i="0" kern="1200" dirty="0"/>
            <a:t>   Company is the largest online loan marketplace, facilitating personal loans, business loans, and financing of medical procedures. Borrowers can easily access lower interest rate loans through a fast online interface. </a:t>
          </a:r>
          <a:endParaRPr lang="en-GB" sz="1400" kern="1200" dirty="0"/>
        </a:p>
      </dsp:txBody>
      <dsp:txXfrm>
        <a:off x="10481" y="1394757"/>
        <a:ext cx="2440270" cy="1531206"/>
      </dsp:txXfrm>
    </dsp:sp>
    <dsp:sp modelId="{F872D348-5DCD-4C50-99EC-562A267BF11B}">
      <dsp:nvSpPr>
        <dsp:cNvPr id="0" name=""/>
        <dsp:cNvSpPr/>
      </dsp:nvSpPr>
      <dsp:spPr>
        <a:xfrm>
          <a:off x="3670888" y="218640"/>
          <a:ext cx="854094" cy="7082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68D11B-0AB8-439E-AE0B-3F594FA32304}">
      <dsp:nvSpPr>
        <dsp:cNvPr id="0" name=""/>
        <dsp:cNvSpPr/>
      </dsp:nvSpPr>
      <dsp:spPr>
        <a:xfrm>
          <a:off x="2877800" y="1039053"/>
          <a:ext cx="2440270" cy="30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Context</a:t>
          </a:r>
        </a:p>
      </dsp:txBody>
      <dsp:txXfrm>
        <a:off x="2877800" y="1039053"/>
        <a:ext cx="2440270" cy="303548"/>
      </dsp:txXfrm>
    </dsp:sp>
    <dsp:sp modelId="{0A5F103F-A360-4A6A-9269-F945C068F011}">
      <dsp:nvSpPr>
        <dsp:cNvPr id="0" name=""/>
        <dsp:cNvSpPr/>
      </dsp:nvSpPr>
      <dsp:spPr>
        <a:xfrm>
          <a:off x="2877800" y="1394757"/>
          <a:ext cx="2440270" cy="1531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b="0" i="0" kern="1200" dirty="0"/>
            <a:t>Company wants to understand the </a:t>
          </a:r>
          <a:r>
            <a:rPr lang="en-GB" sz="1400" b="1" i="0" kern="1200" dirty="0"/>
            <a:t>driving factors (or driver variables) </a:t>
          </a:r>
          <a:r>
            <a:rPr lang="en-GB" sz="1400" b="0" i="0" kern="1200" dirty="0"/>
            <a:t>behind loan default, i.e. the variables which are strong indicators of default. </a:t>
          </a:r>
          <a:endParaRPr lang="en-GB" sz="1400" kern="1200" dirty="0"/>
        </a:p>
      </dsp:txBody>
      <dsp:txXfrm>
        <a:off x="2877800" y="1394757"/>
        <a:ext cx="2440270" cy="1531206"/>
      </dsp:txXfrm>
    </dsp:sp>
    <dsp:sp modelId="{09CDFE1B-A065-48E8-9D01-7AED994233F2}">
      <dsp:nvSpPr>
        <dsp:cNvPr id="0" name=""/>
        <dsp:cNvSpPr/>
      </dsp:nvSpPr>
      <dsp:spPr>
        <a:xfrm>
          <a:off x="6538206" y="218640"/>
          <a:ext cx="854094" cy="7082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F5ADDE-FBBD-4BF9-98E4-695CA200AA6A}">
      <dsp:nvSpPr>
        <dsp:cNvPr id="0" name=""/>
        <dsp:cNvSpPr/>
      </dsp:nvSpPr>
      <dsp:spPr>
        <a:xfrm>
          <a:off x="5745118" y="1039053"/>
          <a:ext cx="2440270" cy="30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Problem statement</a:t>
          </a:r>
        </a:p>
      </dsp:txBody>
      <dsp:txXfrm>
        <a:off x="5745118" y="1039053"/>
        <a:ext cx="2440270" cy="303548"/>
      </dsp:txXfrm>
    </dsp:sp>
    <dsp:sp modelId="{84B8173F-D02E-4E7C-9784-91E34D1D9414}">
      <dsp:nvSpPr>
        <dsp:cNvPr id="0" name=""/>
        <dsp:cNvSpPr/>
      </dsp:nvSpPr>
      <dsp:spPr>
        <a:xfrm>
          <a:off x="5745118" y="1394757"/>
          <a:ext cx="2440270" cy="1531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Analyse the past applicant data using EDA to help business identify the risky applicants. This will reduce the number of default loans which is the largest source of financial loss.</a:t>
          </a:r>
        </a:p>
      </dsp:txBody>
      <dsp:txXfrm>
        <a:off x="5745118" y="1394757"/>
        <a:ext cx="2440270" cy="1531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3813-67E4-684F-8499-F1915129B6E3}">
      <dsp:nvSpPr>
        <dsp:cNvPr id="0" name=""/>
        <dsp:cNvSpPr/>
      </dsp:nvSpPr>
      <dsp:spPr>
        <a:xfrm>
          <a:off x="5139" y="303676"/>
          <a:ext cx="1159509" cy="588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Clean Data</a:t>
          </a:r>
        </a:p>
      </dsp:txBody>
      <dsp:txXfrm>
        <a:off x="5139" y="303676"/>
        <a:ext cx="1159509" cy="392383"/>
      </dsp:txXfrm>
    </dsp:sp>
    <dsp:sp modelId="{20A516BB-433E-F241-A0CA-4628909235CC}">
      <dsp:nvSpPr>
        <dsp:cNvPr id="0" name=""/>
        <dsp:cNvSpPr/>
      </dsp:nvSpPr>
      <dsp:spPr>
        <a:xfrm>
          <a:off x="242628" y="696059"/>
          <a:ext cx="1159509" cy="165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Drop columns with null values</a:t>
          </a:r>
        </a:p>
        <a:p>
          <a:pPr marL="57150" lvl="1" indent="-57150" algn="l" defTabSz="444500">
            <a:lnSpc>
              <a:spcPct val="90000"/>
            </a:lnSpc>
            <a:spcBef>
              <a:spcPct val="0"/>
            </a:spcBef>
            <a:spcAft>
              <a:spcPct val="15000"/>
            </a:spcAft>
            <a:buChar char="•"/>
          </a:pPr>
          <a:r>
            <a:rPr lang="en-GB" sz="1000" kern="1200" dirty="0"/>
            <a:t>Drop columns with all random values or single category value</a:t>
          </a:r>
        </a:p>
        <a:p>
          <a:pPr marL="57150" lvl="1" indent="-57150" algn="l" defTabSz="444500">
            <a:lnSpc>
              <a:spcPct val="90000"/>
            </a:lnSpc>
            <a:spcBef>
              <a:spcPct val="0"/>
            </a:spcBef>
            <a:spcAft>
              <a:spcPct val="15000"/>
            </a:spcAft>
            <a:buChar char="•"/>
          </a:pPr>
          <a:r>
            <a:rPr lang="en-GB" sz="1000" kern="1200" dirty="0"/>
            <a:t>Convert values to proper int, float, date representations</a:t>
          </a:r>
        </a:p>
      </dsp:txBody>
      <dsp:txXfrm>
        <a:off x="276589" y="730020"/>
        <a:ext cx="1091587" cy="1588078"/>
      </dsp:txXfrm>
    </dsp:sp>
    <dsp:sp modelId="{8A3E41BB-9E60-B24F-8645-EF42434AE77A}">
      <dsp:nvSpPr>
        <dsp:cNvPr id="0" name=""/>
        <dsp:cNvSpPr/>
      </dsp:nvSpPr>
      <dsp:spPr>
        <a:xfrm>
          <a:off x="1340425" y="355525"/>
          <a:ext cx="372648" cy="288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340425" y="413262"/>
        <a:ext cx="286043" cy="173210"/>
      </dsp:txXfrm>
    </dsp:sp>
    <dsp:sp modelId="{B1746162-DEFA-4E4F-899C-36D15073DC9C}">
      <dsp:nvSpPr>
        <dsp:cNvPr id="0" name=""/>
        <dsp:cNvSpPr/>
      </dsp:nvSpPr>
      <dsp:spPr>
        <a:xfrm>
          <a:off x="1867758" y="303676"/>
          <a:ext cx="1159509" cy="588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Univariate Analysis</a:t>
          </a:r>
        </a:p>
      </dsp:txBody>
      <dsp:txXfrm>
        <a:off x="1867758" y="303676"/>
        <a:ext cx="1159509" cy="392383"/>
      </dsp:txXfrm>
    </dsp:sp>
    <dsp:sp modelId="{3D39E44C-CD6C-9446-9E11-843E98E62367}">
      <dsp:nvSpPr>
        <dsp:cNvPr id="0" name=""/>
        <dsp:cNvSpPr/>
      </dsp:nvSpPr>
      <dsp:spPr>
        <a:xfrm>
          <a:off x="2105248" y="696059"/>
          <a:ext cx="1159509" cy="165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Check distributions and frequencies of various numerical and categorical variables</a:t>
          </a:r>
        </a:p>
        <a:p>
          <a:pPr marL="57150" lvl="1" indent="-57150" algn="l" defTabSz="444500">
            <a:lnSpc>
              <a:spcPct val="90000"/>
            </a:lnSpc>
            <a:spcBef>
              <a:spcPct val="0"/>
            </a:spcBef>
            <a:spcAft>
              <a:spcPct val="15000"/>
            </a:spcAft>
            <a:buChar char="•"/>
          </a:pPr>
          <a:r>
            <a:rPr lang="en-GB" sz="1000" kern="1200" dirty="0"/>
            <a:t>Create derived variables</a:t>
          </a:r>
        </a:p>
      </dsp:txBody>
      <dsp:txXfrm>
        <a:off x="2139209" y="730020"/>
        <a:ext cx="1091587" cy="1588078"/>
      </dsp:txXfrm>
    </dsp:sp>
    <dsp:sp modelId="{6A248B8E-0F4D-0049-B90A-193E9BDDD55E}">
      <dsp:nvSpPr>
        <dsp:cNvPr id="0" name=""/>
        <dsp:cNvSpPr/>
      </dsp:nvSpPr>
      <dsp:spPr>
        <a:xfrm>
          <a:off x="3203045" y="355525"/>
          <a:ext cx="372648" cy="288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203045" y="413262"/>
        <a:ext cx="286043" cy="173210"/>
      </dsp:txXfrm>
    </dsp:sp>
    <dsp:sp modelId="{41E36D93-509A-C84E-AB93-FB69D614C4F0}">
      <dsp:nvSpPr>
        <dsp:cNvPr id="0" name=""/>
        <dsp:cNvSpPr/>
      </dsp:nvSpPr>
      <dsp:spPr>
        <a:xfrm>
          <a:off x="3730377" y="303676"/>
          <a:ext cx="1159509" cy="588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Segmented Univariate Analysis</a:t>
          </a:r>
        </a:p>
      </dsp:txBody>
      <dsp:txXfrm>
        <a:off x="3730377" y="303676"/>
        <a:ext cx="1159509" cy="392383"/>
      </dsp:txXfrm>
    </dsp:sp>
    <dsp:sp modelId="{E90BB9A7-2848-2346-8BAC-45D0250B0B20}">
      <dsp:nvSpPr>
        <dsp:cNvPr id="0" name=""/>
        <dsp:cNvSpPr/>
      </dsp:nvSpPr>
      <dsp:spPr>
        <a:xfrm>
          <a:off x="3967867" y="696059"/>
          <a:ext cx="1159509" cy="165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Analyse variables against segments of other variables</a:t>
          </a:r>
        </a:p>
        <a:p>
          <a:pPr marL="57150" lvl="1" indent="-57150" algn="l" defTabSz="444500">
            <a:lnSpc>
              <a:spcPct val="90000"/>
            </a:lnSpc>
            <a:spcBef>
              <a:spcPct val="0"/>
            </a:spcBef>
            <a:spcAft>
              <a:spcPct val="15000"/>
            </a:spcAft>
            <a:buChar char="•"/>
          </a:pPr>
          <a:r>
            <a:rPr lang="en-GB" sz="1000" kern="1200" dirty="0"/>
            <a:t>Create derived variables</a:t>
          </a:r>
        </a:p>
      </dsp:txBody>
      <dsp:txXfrm>
        <a:off x="4001828" y="730020"/>
        <a:ext cx="1091587" cy="1588078"/>
      </dsp:txXfrm>
    </dsp:sp>
    <dsp:sp modelId="{64647FFD-6E80-1B40-ADE1-2C6C128EF86A}">
      <dsp:nvSpPr>
        <dsp:cNvPr id="0" name=""/>
        <dsp:cNvSpPr/>
      </dsp:nvSpPr>
      <dsp:spPr>
        <a:xfrm>
          <a:off x="5065664" y="355525"/>
          <a:ext cx="372648" cy="288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065664" y="413262"/>
        <a:ext cx="286043" cy="173210"/>
      </dsp:txXfrm>
    </dsp:sp>
    <dsp:sp modelId="{3E2F2442-08FD-E84B-8B17-CB6A358800C4}">
      <dsp:nvSpPr>
        <dsp:cNvPr id="0" name=""/>
        <dsp:cNvSpPr/>
      </dsp:nvSpPr>
      <dsp:spPr>
        <a:xfrm>
          <a:off x="5592996" y="303676"/>
          <a:ext cx="1159509" cy="588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Bivariate Analysis</a:t>
          </a:r>
        </a:p>
      </dsp:txBody>
      <dsp:txXfrm>
        <a:off x="5592996" y="303676"/>
        <a:ext cx="1159509" cy="392383"/>
      </dsp:txXfrm>
    </dsp:sp>
    <dsp:sp modelId="{C4FE75B0-16FC-0D45-B601-E04D6EDE344C}">
      <dsp:nvSpPr>
        <dsp:cNvPr id="0" name=""/>
        <dsp:cNvSpPr/>
      </dsp:nvSpPr>
      <dsp:spPr>
        <a:xfrm>
          <a:off x="5830486" y="696059"/>
          <a:ext cx="1159509" cy="165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Do correlation analysis Check how two variables affect each other or a third variable</a:t>
          </a:r>
        </a:p>
        <a:p>
          <a:pPr marL="57150" lvl="1" indent="-57150" algn="l" defTabSz="444500">
            <a:lnSpc>
              <a:spcPct val="90000"/>
            </a:lnSpc>
            <a:spcBef>
              <a:spcPct val="0"/>
            </a:spcBef>
            <a:spcAft>
              <a:spcPct val="15000"/>
            </a:spcAft>
            <a:buChar char="•"/>
          </a:pPr>
          <a:r>
            <a:rPr lang="en-GB" sz="1000" kern="1200" dirty="0"/>
            <a:t>Analyse joint distributions</a:t>
          </a:r>
        </a:p>
      </dsp:txBody>
      <dsp:txXfrm>
        <a:off x="5864447" y="730020"/>
        <a:ext cx="1091587" cy="1588078"/>
      </dsp:txXfrm>
    </dsp:sp>
    <dsp:sp modelId="{D5DC1010-E990-C04F-B6D5-CFEB92D911D2}">
      <dsp:nvSpPr>
        <dsp:cNvPr id="0" name=""/>
        <dsp:cNvSpPr/>
      </dsp:nvSpPr>
      <dsp:spPr>
        <a:xfrm>
          <a:off x="6928283" y="355525"/>
          <a:ext cx="372648" cy="288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6928283" y="413262"/>
        <a:ext cx="286043" cy="173210"/>
      </dsp:txXfrm>
    </dsp:sp>
    <dsp:sp modelId="{BF92FD97-29FD-204A-826B-6A75A1397687}">
      <dsp:nvSpPr>
        <dsp:cNvPr id="0" name=""/>
        <dsp:cNvSpPr/>
      </dsp:nvSpPr>
      <dsp:spPr>
        <a:xfrm>
          <a:off x="7455615" y="303676"/>
          <a:ext cx="1159509" cy="588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Summarize Results</a:t>
          </a:r>
        </a:p>
      </dsp:txBody>
      <dsp:txXfrm>
        <a:off x="7455615" y="303676"/>
        <a:ext cx="1159509" cy="392383"/>
      </dsp:txXfrm>
    </dsp:sp>
    <dsp:sp modelId="{65481CF9-9536-C140-AE15-200ED9D66AFE}">
      <dsp:nvSpPr>
        <dsp:cNvPr id="0" name=""/>
        <dsp:cNvSpPr/>
      </dsp:nvSpPr>
      <dsp:spPr>
        <a:xfrm>
          <a:off x="7693105" y="696059"/>
          <a:ext cx="1159509" cy="165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Publish insights and observations</a:t>
          </a:r>
        </a:p>
      </dsp:txBody>
      <dsp:txXfrm>
        <a:off x="7727066" y="730020"/>
        <a:ext cx="1091587" cy="1588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7AFC7-F54C-A440-99C1-177271860BD8}">
      <dsp:nvSpPr>
        <dsp:cNvPr id="0" name=""/>
        <dsp:cNvSpPr/>
      </dsp:nvSpPr>
      <dsp:spPr>
        <a:xfrm>
          <a:off x="1280812" y="846533"/>
          <a:ext cx="735768" cy="367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Loan</a:t>
          </a:r>
        </a:p>
      </dsp:txBody>
      <dsp:txXfrm>
        <a:off x="1291587" y="857308"/>
        <a:ext cx="714218" cy="346334"/>
      </dsp:txXfrm>
    </dsp:sp>
    <dsp:sp modelId="{727EF7A2-19DB-CB49-8282-3546DC982A32}">
      <dsp:nvSpPr>
        <dsp:cNvPr id="0" name=""/>
        <dsp:cNvSpPr/>
      </dsp:nvSpPr>
      <dsp:spPr>
        <a:xfrm rot="18289469">
          <a:off x="1906051" y="798727"/>
          <a:ext cx="515366" cy="40429"/>
        </a:xfrm>
        <a:custGeom>
          <a:avLst/>
          <a:gdLst/>
          <a:ahLst/>
          <a:cxnLst/>
          <a:rect l="0" t="0" r="0" b="0"/>
          <a:pathLst>
            <a:path>
              <a:moveTo>
                <a:pt x="0" y="20214"/>
              </a:moveTo>
              <a:lnTo>
                <a:pt x="515366"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50850" y="806057"/>
        <a:ext cx="25768" cy="25768"/>
      </dsp:txXfrm>
    </dsp:sp>
    <dsp:sp modelId="{CB359753-D5CE-F94B-8C60-EA83FB3EB1DA}">
      <dsp:nvSpPr>
        <dsp:cNvPr id="0" name=""/>
        <dsp:cNvSpPr/>
      </dsp:nvSpPr>
      <dsp:spPr>
        <a:xfrm>
          <a:off x="2310888" y="423466"/>
          <a:ext cx="735768" cy="367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Accepted</a:t>
          </a:r>
        </a:p>
      </dsp:txBody>
      <dsp:txXfrm>
        <a:off x="2321663" y="434241"/>
        <a:ext cx="714218" cy="346334"/>
      </dsp:txXfrm>
    </dsp:sp>
    <dsp:sp modelId="{F7EAB301-E871-564C-9BC9-E8BE47DEF68C}">
      <dsp:nvSpPr>
        <dsp:cNvPr id="0" name=""/>
        <dsp:cNvSpPr/>
      </dsp:nvSpPr>
      <dsp:spPr>
        <a:xfrm rot="18289469">
          <a:off x="2936127" y="375660"/>
          <a:ext cx="515366" cy="40429"/>
        </a:xfrm>
        <a:custGeom>
          <a:avLst/>
          <a:gdLst/>
          <a:ahLst/>
          <a:cxnLst/>
          <a:rect l="0" t="0" r="0" b="0"/>
          <a:pathLst>
            <a:path>
              <a:moveTo>
                <a:pt x="0" y="20214"/>
              </a:moveTo>
              <a:lnTo>
                <a:pt x="515366"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80926" y="382991"/>
        <a:ext cx="25768" cy="25768"/>
      </dsp:txXfrm>
    </dsp:sp>
    <dsp:sp modelId="{381C2794-2A73-6F47-9D1E-DDF2F0E460C1}">
      <dsp:nvSpPr>
        <dsp:cNvPr id="0" name=""/>
        <dsp:cNvSpPr/>
      </dsp:nvSpPr>
      <dsp:spPr>
        <a:xfrm>
          <a:off x="3340963" y="399"/>
          <a:ext cx="735768" cy="367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Fully Paid</a:t>
          </a:r>
        </a:p>
      </dsp:txBody>
      <dsp:txXfrm>
        <a:off x="3351738" y="11174"/>
        <a:ext cx="714218" cy="346334"/>
      </dsp:txXfrm>
    </dsp:sp>
    <dsp:sp modelId="{72A6C522-208B-194F-9554-4F03DFB69890}">
      <dsp:nvSpPr>
        <dsp:cNvPr id="0" name=""/>
        <dsp:cNvSpPr/>
      </dsp:nvSpPr>
      <dsp:spPr>
        <a:xfrm>
          <a:off x="3046656" y="587193"/>
          <a:ext cx="294307" cy="40429"/>
        </a:xfrm>
        <a:custGeom>
          <a:avLst/>
          <a:gdLst/>
          <a:ahLst/>
          <a:cxnLst/>
          <a:rect l="0" t="0" r="0" b="0"/>
          <a:pathLst>
            <a:path>
              <a:moveTo>
                <a:pt x="0" y="20214"/>
              </a:moveTo>
              <a:lnTo>
                <a:pt x="294307"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86452" y="600050"/>
        <a:ext cx="14715" cy="14715"/>
      </dsp:txXfrm>
    </dsp:sp>
    <dsp:sp modelId="{A986F44B-3FA4-FB4A-A61B-4C2885FCCA76}">
      <dsp:nvSpPr>
        <dsp:cNvPr id="0" name=""/>
        <dsp:cNvSpPr/>
      </dsp:nvSpPr>
      <dsp:spPr>
        <a:xfrm>
          <a:off x="3340963" y="423466"/>
          <a:ext cx="735768" cy="367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Current</a:t>
          </a:r>
        </a:p>
      </dsp:txBody>
      <dsp:txXfrm>
        <a:off x="3351738" y="434241"/>
        <a:ext cx="714218" cy="346334"/>
      </dsp:txXfrm>
    </dsp:sp>
    <dsp:sp modelId="{CDF35FDE-89B6-A041-92BA-BBE6C12EE9C0}">
      <dsp:nvSpPr>
        <dsp:cNvPr id="0" name=""/>
        <dsp:cNvSpPr/>
      </dsp:nvSpPr>
      <dsp:spPr>
        <a:xfrm rot="3310531">
          <a:off x="2936127" y="798727"/>
          <a:ext cx="515366" cy="40429"/>
        </a:xfrm>
        <a:custGeom>
          <a:avLst/>
          <a:gdLst/>
          <a:ahLst/>
          <a:cxnLst/>
          <a:rect l="0" t="0" r="0" b="0"/>
          <a:pathLst>
            <a:path>
              <a:moveTo>
                <a:pt x="0" y="20214"/>
              </a:moveTo>
              <a:lnTo>
                <a:pt x="515366"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80926" y="806057"/>
        <a:ext cx="25768" cy="25768"/>
      </dsp:txXfrm>
    </dsp:sp>
    <dsp:sp modelId="{99D6078F-4E35-6941-8CC5-023028D11517}">
      <dsp:nvSpPr>
        <dsp:cNvPr id="0" name=""/>
        <dsp:cNvSpPr/>
      </dsp:nvSpPr>
      <dsp:spPr>
        <a:xfrm>
          <a:off x="3340963" y="846533"/>
          <a:ext cx="735768" cy="367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Charged off</a:t>
          </a:r>
        </a:p>
      </dsp:txBody>
      <dsp:txXfrm>
        <a:off x="3351738" y="857308"/>
        <a:ext cx="714218" cy="346334"/>
      </dsp:txXfrm>
    </dsp:sp>
    <dsp:sp modelId="{8778A778-1770-F548-BE45-5B0FBBE130F8}">
      <dsp:nvSpPr>
        <dsp:cNvPr id="0" name=""/>
        <dsp:cNvSpPr/>
      </dsp:nvSpPr>
      <dsp:spPr>
        <a:xfrm rot="3310531">
          <a:off x="1906051" y="1221793"/>
          <a:ext cx="515366" cy="40429"/>
        </a:xfrm>
        <a:custGeom>
          <a:avLst/>
          <a:gdLst/>
          <a:ahLst/>
          <a:cxnLst/>
          <a:rect l="0" t="0" r="0" b="0"/>
          <a:pathLst>
            <a:path>
              <a:moveTo>
                <a:pt x="0" y="20214"/>
              </a:moveTo>
              <a:lnTo>
                <a:pt x="515366"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50850" y="1229124"/>
        <a:ext cx="25768" cy="25768"/>
      </dsp:txXfrm>
    </dsp:sp>
    <dsp:sp modelId="{3EDACF4D-D79C-FA4E-9263-3D293A202821}">
      <dsp:nvSpPr>
        <dsp:cNvPr id="0" name=""/>
        <dsp:cNvSpPr/>
      </dsp:nvSpPr>
      <dsp:spPr>
        <a:xfrm>
          <a:off x="2310888" y="1269600"/>
          <a:ext cx="735768" cy="367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Rejected</a:t>
          </a:r>
        </a:p>
      </dsp:txBody>
      <dsp:txXfrm>
        <a:off x="2321663" y="1280375"/>
        <a:ext cx="714218" cy="346334"/>
      </dsp:txXfrm>
    </dsp:sp>
    <dsp:sp modelId="{FC2EC5E3-4FF7-2B47-A776-D91FD8C47E24}">
      <dsp:nvSpPr>
        <dsp:cNvPr id="0" name=""/>
        <dsp:cNvSpPr/>
      </dsp:nvSpPr>
      <dsp:spPr>
        <a:xfrm>
          <a:off x="3046656" y="1433327"/>
          <a:ext cx="294307" cy="40429"/>
        </a:xfrm>
        <a:custGeom>
          <a:avLst/>
          <a:gdLst/>
          <a:ahLst/>
          <a:cxnLst/>
          <a:rect l="0" t="0" r="0" b="0"/>
          <a:pathLst>
            <a:path>
              <a:moveTo>
                <a:pt x="0" y="20214"/>
              </a:moveTo>
              <a:lnTo>
                <a:pt x="294307"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86452" y="1446184"/>
        <a:ext cx="14715" cy="14715"/>
      </dsp:txXfrm>
    </dsp:sp>
    <dsp:sp modelId="{BE671318-C7A2-1842-A7E8-85DCF2EA22FB}">
      <dsp:nvSpPr>
        <dsp:cNvPr id="0" name=""/>
        <dsp:cNvSpPr/>
      </dsp:nvSpPr>
      <dsp:spPr>
        <a:xfrm>
          <a:off x="3340963" y="1269600"/>
          <a:ext cx="735768" cy="367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No transaction history</a:t>
          </a:r>
        </a:p>
      </dsp:txBody>
      <dsp:txXfrm>
        <a:off x="3351738" y="1280375"/>
        <a:ext cx="714218" cy="34633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99b3ab93f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99b3ab93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35CA-322A-344F-AB77-7C493C662405}"/>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861B5BCD-E156-8247-9F78-B68AD512080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584A986-5A3E-2D4E-84AC-120550FAAF07}"/>
              </a:ext>
            </a:extLst>
          </p:cNvPr>
          <p:cNvSpPr>
            <a:spLocks noGrp="1"/>
          </p:cNvSpPr>
          <p:nvPr>
            <p:ph type="dt" sz="half" idx="10"/>
          </p:nvPr>
        </p:nvSpPr>
        <p:spPr/>
        <p:txBody>
          <a:bodyPr/>
          <a:lstStyle/>
          <a:p>
            <a:fld id="{9AB3A824-1A51-4B26-AD58-A6D8E14F6C04}" type="datetimeFigureOut">
              <a:rPr lang="en-US" smtClean="0"/>
              <a:t>5/18/21</a:t>
            </a:fld>
            <a:endParaRPr lang="en-US" dirty="0"/>
          </a:p>
        </p:txBody>
      </p:sp>
      <p:sp>
        <p:nvSpPr>
          <p:cNvPr id="5" name="Footer Placeholder 4">
            <a:extLst>
              <a:ext uri="{FF2B5EF4-FFF2-40B4-BE49-F238E27FC236}">
                <a16:creationId xmlns:a16="http://schemas.microsoft.com/office/drawing/2014/main" id="{F98F96C7-E413-7C4B-90CD-4FBDF9E7791C}"/>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F9E62E9D-DA6F-3347-AE3B-025667D7D0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14767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8A78-F981-E549-844F-DD6AA9E99A8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62A48D-84C7-EC40-8DA7-422F16C1799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103DDC-A475-854B-9D2E-95AD174D2E24}"/>
              </a:ext>
            </a:extLst>
          </p:cNvPr>
          <p:cNvSpPr>
            <a:spLocks noGrp="1"/>
          </p:cNvSpPr>
          <p:nvPr>
            <p:ph type="dt" sz="half" idx="10"/>
          </p:nvPr>
        </p:nvSpPr>
        <p:spPr/>
        <p:txBody>
          <a:bodyPr/>
          <a:lstStyle/>
          <a:p>
            <a:fld id="{D857E33E-8B18-4087-B112-809917729534}" type="datetimeFigureOut">
              <a:rPr lang="en-US" smtClean="0"/>
              <a:t>5/18/21</a:t>
            </a:fld>
            <a:endParaRPr lang="en-US" dirty="0"/>
          </a:p>
        </p:txBody>
      </p:sp>
      <p:sp>
        <p:nvSpPr>
          <p:cNvPr id="5" name="Footer Placeholder 4">
            <a:extLst>
              <a:ext uri="{FF2B5EF4-FFF2-40B4-BE49-F238E27FC236}">
                <a16:creationId xmlns:a16="http://schemas.microsoft.com/office/drawing/2014/main" id="{E7179B78-5BFE-7242-9953-D5B137ED5013}"/>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8748EB21-1B4D-444D-BFE7-A60DC976453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489441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F5E5A9-3AE6-054E-B093-CA1EAC0562B2}"/>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67502C-AC7A-724B-840C-5B767BEC1030}"/>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D8E0DA-E3D4-7042-9A72-9F7FCE8B5A51}"/>
              </a:ext>
            </a:extLst>
          </p:cNvPr>
          <p:cNvSpPr>
            <a:spLocks noGrp="1"/>
          </p:cNvSpPr>
          <p:nvPr>
            <p:ph type="dt" sz="half" idx="10"/>
          </p:nvPr>
        </p:nvSpPr>
        <p:spPr/>
        <p:txBody>
          <a:bodyPr/>
          <a:lstStyle/>
          <a:p>
            <a:fld id="{D3FFE419-2371-464F-8239-3959401C3561}" type="datetimeFigureOut">
              <a:rPr lang="en-US" smtClean="0"/>
              <a:t>5/18/21</a:t>
            </a:fld>
            <a:endParaRPr lang="en-US" dirty="0"/>
          </a:p>
        </p:txBody>
      </p:sp>
      <p:sp>
        <p:nvSpPr>
          <p:cNvPr id="5" name="Footer Placeholder 4">
            <a:extLst>
              <a:ext uri="{FF2B5EF4-FFF2-40B4-BE49-F238E27FC236}">
                <a16:creationId xmlns:a16="http://schemas.microsoft.com/office/drawing/2014/main" id="{03BB6C44-AD36-174D-9B10-9E96440B69F1}"/>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1D2B034E-F6FA-5D4F-AAF7-32E94B87BE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545091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559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AD3FF-3536-4D4A-94AA-2EEF398ED6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D783DD6-EF3F-DE46-9363-DFC99A69EC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22CF7A-90C0-4542-A800-60B6A95A25D0}"/>
              </a:ext>
            </a:extLst>
          </p:cNvPr>
          <p:cNvSpPr>
            <a:spLocks noGrp="1"/>
          </p:cNvSpPr>
          <p:nvPr>
            <p:ph type="dt" sz="half" idx="10"/>
          </p:nvPr>
        </p:nvSpPr>
        <p:spPr/>
        <p:txBody>
          <a:bodyPr/>
          <a:lstStyle/>
          <a:p>
            <a:fld id="{97D162C4-EDD9-4389-A98B-B87ECEA2A816}" type="datetimeFigureOut">
              <a:rPr lang="en-US" smtClean="0"/>
              <a:t>5/18/21</a:t>
            </a:fld>
            <a:endParaRPr lang="en-US" dirty="0"/>
          </a:p>
        </p:txBody>
      </p:sp>
      <p:sp>
        <p:nvSpPr>
          <p:cNvPr id="5" name="Footer Placeholder 4">
            <a:extLst>
              <a:ext uri="{FF2B5EF4-FFF2-40B4-BE49-F238E27FC236}">
                <a16:creationId xmlns:a16="http://schemas.microsoft.com/office/drawing/2014/main" id="{B7E6C3D7-E642-F546-9E02-47E07FBAEAED}"/>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36901F69-5A8B-494B-9B5E-964D6A0875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076948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1A87-192D-9A4A-AABE-7BC0F71B5ECF}"/>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531BD2A-1C7C-584B-B25A-BD374004A1E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1D19FEF-2D8E-0D4C-B0E4-29EFEF1C0349}"/>
              </a:ext>
            </a:extLst>
          </p:cNvPr>
          <p:cNvSpPr>
            <a:spLocks noGrp="1"/>
          </p:cNvSpPr>
          <p:nvPr>
            <p:ph type="dt" sz="half" idx="10"/>
          </p:nvPr>
        </p:nvSpPr>
        <p:spPr/>
        <p:txBody>
          <a:bodyPr/>
          <a:lstStyle/>
          <a:p>
            <a:fld id="{3E5059C3-6A89-4494-99FF-5A4D6FFD50EB}" type="datetimeFigureOut">
              <a:rPr lang="en-US" smtClean="0"/>
              <a:t>5/18/21</a:t>
            </a:fld>
            <a:endParaRPr lang="en-US" dirty="0"/>
          </a:p>
        </p:txBody>
      </p:sp>
      <p:sp>
        <p:nvSpPr>
          <p:cNvPr id="5" name="Footer Placeholder 4">
            <a:extLst>
              <a:ext uri="{FF2B5EF4-FFF2-40B4-BE49-F238E27FC236}">
                <a16:creationId xmlns:a16="http://schemas.microsoft.com/office/drawing/2014/main" id="{12FED9A3-D98F-8C46-9D77-2E9FE0E89CC7}"/>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55649ED-10D7-D042-86B3-54B6760B23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92441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5028-60B0-E749-A4E7-C018E5C1F25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BE5445B-251E-6B43-A7F9-C1743AC1B7C1}"/>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148D29E-186C-3D44-977C-A3806B2D8873}"/>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0BDDACB-3F8A-984B-8A87-07272B0BA926}"/>
              </a:ext>
            </a:extLst>
          </p:cNvPr>
          <p:cNvSpPr>
            <a:spLocks noGrp="1"/>
          </p:cNvSpPr>
          <p:nvPr>
            <p:ph type="dt" sz="half" idx="10"/>
          </p:nvPr>
        </p:nvSpPr>
        <p:spPr/>
        <p:txBody>
          <a:bodyPr/>
          <a:lstStyle/>
          <a:p>
            <a:fld id="{CA954B2F-12DE-47F5-8894-472B206D2E1E}" type="datetimeFigureOut">
              <a:rPr lang="en-US" smtClean="0"/>
              <a:t>5/18/21</a:t>
            </a:fld>
            <a:endParaRPr lang="en-US" dirty="0"/>
          </a:p>
        </p:txBody>
      </p:sp>
      <p:sp>
        <p:nvSpPr>
          <p:cNvPr id="6" name="Footer Placeholder 5">
            <a:extLst>
              <a:ext uri="{FF2B5EF4-FFF2-40B4-BE49-F238E27FC236}">
                <a16:creationId xmlns:a16="http://schemas.microsoft.com/office/drawing/2014/main" id="{962D19AB-7966-5B42-99F6-0AC930419122}"/>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08B36016-B8CE-8E4E-9DFC-EC557E9DF0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617556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E9A3-AADA-AB4A-B5C6-5D1D728F0FFD}"/>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EB6DA6-BBAD-DE49-84C8-3B02F3E510D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FF3C0C26-0300-9D4A-8FF9-42B21E741861}"/>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DE4B56-9213-9843-A323-11E98CDADAF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7BE5276-DBF4-834B-A1B0-83CED58BC306}"/>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A884AB6-9BA1-5440-AECE-6D0832AECB3A}"/>
              </a:ext>
            </a:extLst>
          </p:cNvPr>
          <p:cNvSpPr>
            <a:spLocks noGrp="1"/>
          </p:cNvSpPr>
          <p:nvPr>
            <p:ph type="dt" sz="half" idx="10"/>
          </p:nvPr>
        </p:nvSpPr>
        <p:spPr/>
        <p:txBody>
          <a:bodyPr/>
          <a:lstStyle/>
          <a:p>
            <a:fld id="{3F30E46F-7819-4ACF-B48B-48222C2ACC88}" type="datetimeFigureOut">
              <a:rPr lang="en-US" smtClean="0"/>
              <a:t>5/18/21</a:t>
            </a:fld>
            <a:endParaRPr lang="en-US" dirty="0"/>
          </a:p>
        </p:txBody>
      </p:sp>
      <p:sp>
        <p:nvSpPr>
          <p:cNvPr id="8" name="Footer Placeholder 7">
            <a:extLst>
              <a:ext uri="{FF2B5EF4-FFF2-40B4-BE49-F238E27FC236}">
                <a16:creationId xmlns:a16="http://schemas.microsoft.com/office/drawing/2014/main" id="{12738970-DF43-3E46-990E-201C388DC80C}"/>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A20C9D93-654F-EF46-9E6E-C5CF9EBE75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104654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8D5C-1FE5-F146-8D48-3E5AB8F225D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16B14F0-3876-9A49-8181-5D1A9D1BD916}"/>
              </a:ext>
            </a:extLst>
          </p:cNvPr>
          <p:cNvSpPr>
            <a:spLocks noGrp="1"/>
          </p:cNvSpPr>
          <p:nvPr>
            <p:ph type="dt" sz="half" idx="10"/>
          </p:nvPr>
        </p:nvSpPr>
        <p:spPr/>
        <p:txBody>
          <a:bodyPr/>
          <a:lstStyle/>
          <a:p>
            <a:fld id="{1FAF3416-4057-4DAA-829D-4CA07428D088}" type="datetimeFigureOut">
              <a:rPr lang="en-US" smtClean="0"/>
              <a:t>5/18/21</a:t>
            </a:fld>
            <a:endParaRPr lang="en-US" dirty="0"/>
          </a:p>
        </p:txBody>
      </p:sp>
      <p:sp>
        <p:nvSpPr>
          <p:cNvPr id="4" name="Footer Placeholder 3">
            <a:extLst>
              <a:ext uri="{FF2B5EF4-FFF2-40B4-BE49-F238E27FC236}">
                <a16:creationId xmlns:a16="http://schemas.microsoft.com/office/drawing/2014/main" id="{32B262F5-00E3-B745-B30C-FEA22ADA3300}"/>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FB1927DD-2563-0E41-AB45-274B0370E5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0682237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5EBAF-8BA2-5046-8612-2BE4A4C2CDE9}"/>
              </a:ext>
            </a:extLst>
          </p:cNvPr>
          <p:cNvSpPr>
            <a:spLocks noGrp="1"/>
          </p:cNvSpPr>
          <p:nvPr>
            <p:ph type="dt" sz="half" idx="10"/>
          </p:nvPr>
        </p:nvSpPr>
        <p:spPr/>
        <p:txBody>
          <a:bodyPr/>
          <a:lstStyle/>
          <a:p>
            <a:fld id="{921D9284-D300-4297-87F7-E791DCC15DB1}" type="datetimeFigureOut">
              <a:rPr lang="en-US" smtClean="0"/>
              <a:t>5/18/21</a:t>
            </a:fld>
            <a:endParaRPr lang="en-US" dirty="0"/>
          </a:p>
        </p:txBody>
      </p:sp>
      <p:sp>
        <p:nvSpPr>
          <p:cNvPr id="3" name="Footer Placeholder 2">
            <a:extLst>
              <a:ext uri="{FF2B5EF4-FFF2-40B4-BE49-F238E27FC236}">
                <a16:creationId xmlns:a16="http://schemas.microsoft.com/office/drawing/2014/main" id="{B7C639F2-81EB-5547-ABC8-7D2188DD5553}"/>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74FC5CEE-55B7-5F41-A12B-81C51FF391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1803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E256-6968-F943-BB18-DDA0BB65E36B}"/>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786A7A5-5DFE-E649-BE84-C0751C8EA66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EF4D5D1-A187-F74C-9BD5-8489B4E134B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7FEEBDCA-8FF5-E449-8FD1-B4D18FED0E89}"/>
              </a:ext>
            </a:extLst>
          </p:cNvPr>
          <p:cNvSpPr>
            <a:spLocks noGrp="1"/>
          </p:cNvSpPr>
          <p:nvPr>
            <p:ph type="dt" sz="half" idx="10"/>
          </p:nvPr>
        </p:nvSpPr>
        <p:spPr/>
        <p:txBody>
          <a:bodyPr/>
          <a:lstStyle/>
          <a:p>
            <a:fld id="{37D525BB-DA17-4BA0-B3C8-3AC3ABC827E6}" type="datetimeFigureOut">
              <a:rPr lang="en-US" smtClean="0"/>
              <a:t>5/18/21</a:t>
            </a:fld>
            <a:endParaRPr lang="en-US" dirty="0"/>
          </a:p>
        </p:txBody>
      </p:sp>
      <p:sp>
        <p:nvSpPr>
          <p:cNvPr id="6" name="Footer Placeholder 5">
            <a:extLst>
              <a:ext uri="{FF2B5EF4-FFF2-40B4-BE49-F238E27FC236}">
                <a16:creationId xmlns:a16="http://schemas.microsoft.com/office/drawing/2014/main" id="{78578FCD-795C-F04E-9842-0FD283EA6E8E}"/>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9D155ABB-3FB7-EE44-9391-2FBC6592F4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115255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BC31-DF85-4249-9896-06064452DAB3}"/>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B2FCFFC-67B3-8F4C-B047-B49BDC555A9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38DF9AA-608B-C149-839F-E58A0F227BD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4F4F9093-D1B7-BB47-AD6F-93B7D3F4D561}"/>
              </a:ext>
            </a:extLst>
          </p:cNvPr>
          <p:cNvSpPr>
            <a:spLocks noGrp="1"/>
          </p:cNvSpPr>
          <p:nvPr>
            <p:ph type="dt" sz="half" idx="10"/>
          </p:nvPr>
        </p:nvSpPr>
        <p:spPr/>
        <p:txBody>
          <a:bodyPr/>
          <a:lstStyle/>
          <a:p>
            <a:fld id="{B16C4C9A-3960-41CF-A4E9-2A8FB932454B}" type="datetimeFigureOut">
              <a:rPr lang="en-US" smtClean="0"/>
              <a:t>5/18/21</a:t>
            </a:fld>
            <a:endParaRPr lang="en-US" dirty="0"/>
          </a:p>
        </p:txBody>
      </p:sp>
      <p:sp>
        <p:nvSpPr>
          <p:cNvPr id="6" name="Footer Placeholder 5">
            <a:extLst>
              <a:ext uri="{FF2B5EF4-FFF2-40B4-BE49-F238E27FC236}">
                <a16:creationId xmlns:a16="http://schemas.microsoft.com/office/drawing/2014/main" id="{D957D958-411D-DF49-8386-1A6795712287}"/>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131B0D46-E2D9-AA49-A0FC-C7039188DD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571598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604A17-F820-3D4C-A772-B9ACE9341C7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4E182D-75B3-E040-ABFA-D0B84ADDD57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38CDDD-D963-BD48-B342-04B926BA13E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BC1C18-307B-4F68-A007-B5B542270E8D}" type="datetimeFigureOut">
              <a:rPr lang="en-US" smtClean="0"/>
              <a:t>5/18/21</a:t>
            </a:fld>
            <a:endParaRPr lang="en-US" dirty="0"/>
          </a:p>
        </p:txBody>
      </p:sp>
      <p:sp>
        <p:nvSpPr>
          <p:cNvPr id="5" name="Footer Placeholder 4">
            <a:extLst>
              <a:ext uri="{FF2B5EF4-FFF2-40B4-BE49-F238E27FC236}">
                <a16:creationId xmlns:a16="http://schemas.microsoft.com/office/drawing/2014/main" id="{477C6E45-4DAC-754B-95CC-7F7A596D19C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E4835A69-D2B1-F84E-A5E3-6A521526982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1604539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useBgFill="1">
        <p:nvSpPr>
          <p:cNvPr id="68" name="Rectangle 3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Rectangle 3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3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3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4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Rectangle 4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9951D8D-AC50-7840-AD8D-A3F2B61D99D6}"/>
              </a:ext>
            </a:extLst>
          </p:cNvPr>
          <p:cNvSpPr>
            <a:spLocks noGrp="1"/>
          </p:cNvSpPr>
          <p:nvPr>
            <p:ph type="title"/>
          </p:nvPr>
        </p:nvSpPr>
        <p:spPr>
          <a:xfrm>
            <a:off x="350041" y="440141"/>
            <a:ext cx="2401025" cy="2540623"/>
          </a:xfrm>
        </p:spPr>
        <p:txBody>
          <a:bodyPr vert="horz" lIns="91440" tIns="45720" rIns="91440" bIns="45720" rtlCol="0" anchor="b">
            <a:normAutofit/>
          </a:bodyPr>
          <a:lstStyle/>
          <a:p>
            <a:pPr algn="r" defTabSz="914400">
              <a:spcBef>
                <a:spcPct val="0"/>
              </a:spcBef>
            </a:pPr>
            <a:r>
              <a:rPr lang="en-US" sz="3000" b="1" kern="1200">
                <a:solidFill>
                  <a:srgbClr val="FFFFFF"/>
                </a:solidFill>
                <a:latin typeface="+mj-lt"/>
                <a:ea typeface="+mj-ea"/>
                <a:cs typeface="+mj-cs"/>
              </a:rPr>
              <a:t>Lending Club Case Study</a:t>
            </a:r>
          </a:p>
        </p:txBody>
      </p:sp>
      <p:sp>
        <p:nvSpPr>
          <p:cNvPr id="75" name="Text Placeholder 5">
            <a:extLst>
              <a:ext uri="{FF2B5EF4-FFF2-40B4-BE49-F238E27FC236}">
                <a16:creationId xmlns:a16="http://schemas.microsoft.com/office/drawing/2014/main" id="{B9B5183E-F16A-DD42-A270-C673F5DBE214}"/>
              </a:ext>
            </a:extLst>
          </p:cNvPr>
          <p:cNvSpPr>
            <a:spLocks noGrp="1"/>
          </p:cNvSpPr>
          <p:nvPr>
            <p:ph type="body" idx="1"/>
          </p:nvPr>
        </p:nvSpPr>
        <p:spPr>
          <a:xfrm>
            <a:off x="3607694" y="487110"/>
            <a:ext cx="4916510" cy="4159535"/>
          </a:xfrm>
        </p:spPr>
        <p:txBody>
          <a:bodyPr vert="horz" lIns="91440" tIns="45720" rIns="91440" bIns="45720" rtlCol="0" anchor="ctr">
            <a:normAutofit/>
          </a:bodyPr>
          <a:lstStyle/>
          <a:p>
            <a:pPr marL="0" indent="0" defTabSz="914400">
              <a:spcAft>
                <a:spcPts val="600"/>
              </a:spcAft>
              <a:buNone/>
            </a:pPr>
            <a:r>
              <a:rPr lang="en-US" sz="1500" dirty="0"/>
              <a:t>Group Members:</a:t>
            </a:r>
          </a:p>
          <a:p>
            <a:pPr indent="-228600" defTabSz="914400">
              <a:spcAft>
                <a:spcPts val="600"/>
              </a:spcAft>
              <a:buFont typeface="Arial" panose="020B0604020202020204" pitchFamily="34" charset="0"/>
              <a:buChar char="•"/>
            </a:pPr>
            <a:r>
              <a:rPr lang="en-US" sz="1500" dirty="0" err="1"/>
              <a:t>Preeti</a:t>
            </a:r>
            <a:r>
              <a:rPr lang="en-US" sz="1500" dirty="0"/>
              <a:t> </a:t>
            </a:r>
            <a:r>
              <a:rPr lang="en-US" sz="1500" dirty="0" err="1"/>
              <a:t>Kharb</a:t>
            </a:r>
            <a:endParaRPr lang="en-US" sz="1500" dirty="0"/>
          </a:p>
          <a:p>
            <a:pPr indent="-228600" defTabSz="914400">
              <a:spcAft>
                <a:spcPts val="600"/>
              </a:spcAft>
              <a:buFont typeface="Arial" panose="020B0604020202020204" pitchFamily="34" charset="0"/>
              <a:buChar char="•"/>
            </a:pPr>
            <a:r>
              <a:rPr lang="en-US" sz="1500" dirty="0"/>
              <a:t>Ranga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3AA8941-DD4D-0441-85B5-197DC490A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457"/>
            <a:ext cx="4999442" cy="388818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1B73744-688C-A84F-8DF5-324FBC40DF9A}"/>
              </a:ext>
            </a:extLst>
          </p:cNvPr>
          <p:cNvSpPr txBox="1">
            <a:spLocks/>
          </p:cNvSpPr>
          <p:nvPr/>
        </p:nvSpPr>
        <p:spPr>
          <a:xfrm>
            <a:off x="2496710" y="-2071"/>
            <a:ext cx="4452730" cy="32012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DTI analysis for Charged off loans.</a:t>
            </a:r>
          </a:p>
        </p:txBody>
      </p:sp>
      <p:sp>
        <p:nvSpPr>
          <p:cNvPr id="6" name="TextBox 5">
            <a:extLst>
              <a:ext uri="{FF2B5EF4-FFF2-40B4-BE49-F238E27FC236}">
                <a16:creationId xmlns:a16="http://schemas.microsoft.com/office/drawing/2014/main" id="{DFBBA821-854E-074F-8575-2189FD362854}"/>
              </a:ext>
            </a:extLst>
          </p:cNvPr>
          <p:cNvSpPr txBox="1"/>
          <p:nvPr/>
        </p:nvSpPr>
        <p:spPr>
          <a:xfrm>
            <a:off x="131196" y="4200579"/>
            <a:ext cx="8794142" cy="738664"/>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Default rate increases with increase in DTI ratio.</a:t>
            </a:r>
          </a:p>
          <a:p>
            <a:pPr marL="342900" indent="-342900">
              <a:buFont typeface="+mj-lt"/>
              <a:buAutoNum type="arabicPeriod"/>
            </a:pPr>
            <a:r>
              <a:rPr lang="en-GB" sz="1000" dirty="0"/>
              <a:t>The  overall interest rate is spread across DTI range. Usually a higher interest rate should be charged against higher DTI to compensate for the risk of charged off.</a:t>
            </a:r>
          </a:p>
        </p:txBody>
      </p:sp>
      <p:pic>
        <p:nvPicPr>
          <p:cNvPr id="3076" name="Picture 4">
            <a:extLst>
              <a:ext uri="{FF2B5EF4-FFF2-40B4-BE49-F238E27FC236}">
                <a16:creationId xmlns:a16="http://schemas.microsoft.com/office/drawing/2014/main" id="{75EE13EE-DEB6-AB42-9776-7900067E0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089" y="638063"/>
            <a:ext cx="3724715" cy="323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53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3506747-D702-B949-9D56-576E73BCB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5448"/>
            <a:ext cx="9144000" cy="364648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CC39999-D831-3141-87DD-BAADB16A5959}"/>
              </a:ext>
            </a:extLst>
          </p:cNvPr>
          <p:cNvSpPr txBox="1">
            <a:spLocks/>
          </p:cNvSpPr>
          <p:nvPr/>
        </p:nvSpPr>
        <p:spPr>
          <a:xfrm>
            <a:off x="1351722" y="-44675"/>
            <a:ext cx="6440556" cy="32012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Revolving line utilization analysis for Charged off loans.</a:t>
            </a:r>
          </a:p>
        </p:txBody>
      </p:sp>
      <p:sp>
        <p:nvSpPr>
          <p:cNvPr id="6" name="TextBox 5">
            <a:extLst>
              <a:ext uri="{FF2B5EF4-FFF2-40B4-BE49-F238E27FC236}">
                <a16:creationId xmlns:a16="http://schemas.microsoft.com/office/drawing/2014/main" id="{7ECD2003-3EF9-854F-9FF5-E87B75EB4097}"/>
              </a:ext>
            </a:extLst>
          </p:cNvPr>
          <p:cNvSpPr txBox="1"/>
          <p:nvPr/>
        </p:nvSpPr>
        <p:spPr>
          <a:xfrm>
            <a:off x="67586" y="3811171"/>
            <a:ext cx="8794142" cy="738664"/>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This is evident from the graph that loans were approved for borrowers with high utilization of revolving line of credit. </a:t>
            </a:r>
          </a:p>
          <a:p>
            <a:pPr marL="342900" indent="-342900">
              <a:buFont typeface="+mj-lt"/>
              <a:buAutoNum type="arabicPeriod"/>
            </a:pPr>
            <a:r>
              <a:rPr lang="en-GB" sz="1000" dirty="0"/>
              <a:t>This resulted in higher rate of default loans. Borrowers with higher rate of utilization has defaulted more loans when compared to borrowers with low revolving line utilization.</a:t>
            </a:r>
          </a:p>
        </p:txBody>
      </p:sp>
    </p:spTree>
    <p:extLst>
      <p:ext uri="{BB962C8B-B14F-4D97-AF65-F5344CB8AC3E}">
        <p14:creationId xmlns:p14="http://schemas.microsoft.com/office/powerpoint/2010/main" val="230587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607E7D4-775B-4B46-9D53-EB68378C1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3" t="8844" r="9212" b="8454"/>
          <a:stretch/>
        </p:blipFill>
        <p:spPr bwMode="auto">
          <a:xfrm>
            <a:off x="111317" y="477077"/>
            <a:ext cx="4071399" cy="19084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EAB7975-B201-2640-A8C8-BFD9115E4C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9" t="8684" r="9395" b="8615"/>
          <a:stretch/>
        </p:blipFill>
        <p:spPr bwMode="auto">
          <a:xfrm>
            <a:off x="4754880" y="477077"/>
            <a:ext cx="4071399" cy="190846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473D0BA-D7B8-8546-AB70-4B5B592F0D73}"/>
              </a:ext>
            </a:extLst>
          </p:cNvPr>
          <p:cNvSpPr txBox="1">
            <a:spLocks/>
          </p:cNvSpPr>
          <p:nvPr/>
        </p:nvSpPr>
        <p:spPr>
          <a:xfrm>
            <a:off x="2003729" y="-2071"/>
            <a:ext cx="5184249" cy="32012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Public record analysis for Charged off loans.</a:t>
            </a:r>
          </a:p>
        </p:txBody>
      </p:sp>
      <p:sp>
        <p:nvSpPr>
          <p:cNvPr id="7" name="TextBox 6">
            <a:extLst>
              <a:ext uri="{FF2B5EF4-FFF2-40B4-BE49-F238E27FC236}">
                <a16:creationId xmlns:a16="http://schemas.microsoft.com/office/drawing/2014/main" id="{A37E4097-637F-AF47-8EF8-DEC0203F603C}"/>
              </a:ext>
            </a:extLst>
          </p:cNvPr>
          <p:cNvSpPr txBox="1"/>
          <p:nvPr/>
        </p:nvSpPr>
        <p:spPr>
          <a:xfrm>
            <a:off x="32137" y="2950271"/>
            <a:ext cx="8794142" cy="1046440"/>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1917 Loans were approved for applicants with 1 or more public record. Charged off rate is higher among people with public record when compared to people without a public record.</a:t>
            </a:r>
          </a:p>
          <a:p>
            <a:pPr marL="342900" indent="-342900">
              <a:buFont typeface="+mj-lt"/>
              <a:buAutoNum type="arabicPeriod"/>
            </a:pPr>
            <a:r>
              <a:rPr lang="en-GB" sz="1000" dirty="0"/>
              <a:t>Similar observation can be made in applicants with previous bankruptcies. 1531 loans were approved for borrowers who have declared one or more more bankruptcies. Charged off rate is higher among these applicants.</a:t>
            </a:r>
          </a:p>
          <a:p>
            <a:pPr marL="342900" indent="-342900">
              <a:buFont typeface="+mj-lt"/>
              <a:buAutoNum type="arabicPeriod"/>
            </a:pPr>
            <a:r>
              <a:rPr lang="en-GB" sz="1000" dirty="0"/>
              <a:t>Even though the number of approved loans in case of public record and bankruptcies is less than 1%. It still increases the risk of charged off.</a:t>
            </a:r>
          </a:p>
        </p:txBody>
      </p:sp>
    </p:spTree>
    <p:extLst>
      <p:ext uri="{BB962C8B-B14F-4D97-AF65-F5344CB8AC3E}">
        <p14:creationId xmlns:p14="http://schemas.microsoft.com/office/powerpoint/2010/main" val="4040474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0D1C330-1DE3-9A48-BB66-371544C95AA3}"/>
              </a:ext>
            </a:extLst>
          </p:cNvPr>
          <p:cNvSpPr txBox="1">
            <a:spLocks/>
          </p:cNvSpPr>
          <p:nvPr/>
        </p:nvSpPr>
        <p:spPr>
          <a:xfrm>
            <a:off x="-2293" y="440141"/>
            <a:ext cx="2992477" cy="2540623"/>
          </a:xfr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lnSpc>
                <a:spcPct val="90000"/>
              </a:lnSpc>
              <a:spcBef>
                <a:spcPct val="0"/>
              </a:spcBef>
              <a:spcAft>
                <a:spcPts val="600"/>
              </a:spcAft>
            </a:pPr>
            <a:r>
              <a:rPr lang="en-US" sz="3000" kern="1200" dirty="0">
                <a:solidFill>
                  <a:srgbClr val="FFFFFF"/>
                </a:solidFill>
                <a:latin typeface="+mj-lt"/>
                <a:ea typeface="+mj-ea"/>
                <a:cs typeface="+mj-cs"/>
              </a:rPr>
              <a:t>Recommendation</a:t>
            </a:r>
          </a:p>
        </p:txBody>
      </p:sp>
      <p:sp>
        <p:nvSpPr>
          <p:cNvPr id="3" name="Text Placeholder 2">
            <a:extLst>
              <a:ext uri="{FF2B5EF4-FFF2-40B4-BE49-F238E27FC236}">
                <a16:creationId xmlns:a16="http://schemas.microsoft.com/office/drawing/2014/main" id="{2E45AF40-40BE-434E-8358-7AA24464EB8A}"/>
              </a:ext>
            </a:extLst>
          </p:cNvPr>
          <p:cNvSpPr>
            <a:spLocks noGrp="1"/>
          </p:cNvSpPr>
          <p:nvPr>
            <p:ph type="body" idx="1"/>
          </p:nvPr>
        </p:nvSpPr>
        <p:spPr>
          <a:xfrm>
            <a:off x="3028370" y="487110"/>
            <a:ext cx="5981160" cy="4159535"/>
          </a:xfrm>
        </p:spPr>
        <p:txBody>
          <a:bodyPr vert="horz" lIns="91440" tIns="45720" rIns="91440" bIns="45720" rtlCol="0" anchor="ctr">
            <a:normAutofit/>
          </a:bodyPr>
          <a:lstStyle/>
          <a:p>
            <a:pPr indent="-228600" algn="just" defTabSz="914400">
              <a:spcAft>
                <a:spcPts val="600"/>
              </a:spcAft>
              <a:buFont typeface="Arial" panose="020B0604020202020204" pitchFamily="34" charset="0"/>
              <a:buChar char="•"/>
            </a:pPr>
            <a:r>
              <a:rPr lang="en-US" sz="1500" dirty="0"/>
              <a:t>Loan amount and borrower’s annual income needs to be considered while approving loans, especially in case where borrower’s annual income is less than 50K and loan amount is more than 15K. Both these variables show a similar trend in case of charged off loans.</a:t>
            </a:r>
          </a:p>
          <a:p>
            <a:pPr indent="-228600" algn="just" defTabSz="914400">
              <a:spcAft>
                <a:spcPts val="600"/>
              </a:spcAft>
              <a:buFont typeface="Arial" panose="020B0604020202020204" pitchFamily="34" charset="0"/>
              <a:buChar char="•"/>
            </a:pPr>
            <a:r>
              <a:rPr lang="en-US" sz="1500" dirty="0"/>
              <a:t>Small business loans need to be reduced as they show highest charged off rate.</a:t>
            </a:r>
          </a:p>
          <a:p>
            <a:pPr indent="-228600" algn="just" defTabSz="914400">
              <a:spcAft>
                <a:spcPts val="600"/>
              </a:spcAft>
              <a:buFont typeface="Arial" panose="020B0604020202020204" pitchFamily="34" charset="0"/>
              <a:buChar char="•"/>
            </a:pPr>
            <a:r>
              <a:rPr lang="en-US" sz="1500" dirty="0"/>
              <a:t>Currently interest rate is evenly spread across DTI. A higher interest rate should be charged for DTI&gt;20% to compensate for the risk of being charged off.</a:t>
            </a:r>
          </a:p>
          <a:p>
            <a:pPr indent="-228600" algn="just" defTabSz="914400">
              <a:spcAft>
                <a:spcPts val="600"/>
              </a:spcAft>
              <a:buFont typeface="Arial" panose="020B0604020202020204" pitchFamily="34" charset="0"/>
              <a:buChar char="•"/>
            </a:pPr>
            <a:r>
              <a:rPr lang="en-US" sz="1500" dirty="0"/>
              <a:t>Loans shouldn’t be approved for borrowers with 65% and more revolving line utilization rate.</a:t>
            </a:r>
          </a:p>
          <a:p>
            <a:pPr indent="-228600" algn="just" defTabSz="914400">
              <a:spcAft>
                <a:spcPts val="600"/>
              </a:spcAft>
              <a:buFont typeface="Arial" panose="020B0604020202020204" pitchFamily="34" charset="0"/>
              <a:buChar char="•"/>
            </a:pPr>
            <a:r>
              <a:rPr lang="en-US" sz="1500" dirty="0"/>
              <a:t>Loans shouldn’t be approved for people with one or more public records.</a:t>
            </a:r>
          </a:p>
          <a:p>
            <a:pPr marL="114300" indent="-228600" algn="just" defTabSz="914400">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18764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73;p15">
            <a:extLst>
              <a:ext uri="{FF2B5EF4-FFF2-40B4-BE49-F238E27FC236}">
                <a16:creationId xmlns:a16="http://schemas.microsoft.com/office/drawing/2014/main" id="{BD6E72FD-7CFA-F840-A1C3-A003B78C0D14}"/>
              </a:ext>
            </a:extLst>
          </p:cNvPr>
          <p:cNvSpPr txBox="1">
            <a:spLocks noGrp="1"/>
          </p:cNvSpPr>
          <p:nvPr>
            <p:ph type="title"/>
          </p:nvPr>
        </p:nvSpPr>
        <p:spPr>
          <a:xfrm>
            <a:off x="1028697" y="261648"/>
            <a:ext cx="7533018" cy="658297"/>
          </a:xfr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a:solidFill>
                  <a:srgbClr val="FFFFFF"/>
                </a:solidFill>
                <a:latin typeface="+mj-lt"/>
                <a:ea typeface="+mj-ea"/>
                <a:cs typeface="+mj-cs"/>
              </a:rPr>
              <a:t>Business Objective	</a:t>
            </a:r>
          </a:p>
        </p:txBody>
      </p:sp>
      <p:graphicFrame>
        <p:nvGraphicFramePr>
          <p:cNvPr id="6" name="Diagram 5">
            <a:extLst>
              <a:ext uri="{FF2B5EF4-FFF2-40B4-BE49-F238E27FC236}">
                <a16:creationId xmlns:a16="http://schemas.microsoft.com/office/drawing/2014/main" id="{981DFC37-FBBB-9C41-A9D8-4E84BE30F02C}"/>
              </a:ext>
            </a:extLst>
          </p:cNvPr>
          <p:cNvGraphicFramePr/>
          <p:nvPr>
            <p:extLst>
              <p:ext uri="{D42A27DB-BD31-4B8C-83A1-F6EECF244321}">
                <p14:modId xmlns:p14="http://schemas.microsoft.com/office/powerpoint/2010/main" val="885045031"/>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9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p15">
            <a:extLst>
              <a:ext uri="{FF2B5EF4-FFF2-40B4-BE49-F238E27FC236}">
                <a16:creationId xmlns:a16="http://schemas.microsoft.com/office/drawing/2014/main" id="{20FEF40C-8FEB-8D44-8381-71281BC0AA44}"/>
              </a:ext>
            </a:extLst>
          </p:cNvPr>
          <p:cNvSpPr txBox="1">
            <a:spLocks/>
          </p:cNvSpPr>
          <p:nvPr/>
        </p:nvSpPr>
        <p:spPr>
          <a:xfrm>
            <a:off x="3104706" y="0"/>
            <a:ext cx="2934588"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t>Analysis Approach</a:t>
            </a:r>
          </a:p>
        </p:txBody>
      </p:sp>
      <p:graphicFrame>
        <p:nvGraphicFramePr>
          <p:cNvPr id="7" name="Diagram 6">
            <a:extLst>
              <a:ext uri="{FF2B5EF4-FFF2-40B4-BE49-F238E27FC236}">
                <a16:creationId xmlns:a16="http://schemas.microsoft.com/office/drawing/2014/main" id="{68E1928C-FB13-FC47-9589-C7279237A318}"/>
              </a:ext>
            </a:extLst>
          </p:cNvPr>
          <p:cNvGraphicFramePr/>
          <p:nvPr>
            <p:extLst>
              <p:ext uri="{D42A27DB-BD31-4B8C-83A1-F6EECF244321}">
                <p14:modId xmlns:p14="http://schemas.microsoft.com/office/powerpoint/2010/main" val="2946331659"/>
              </p:ext>
            </p:extLst>
          </p:nvPr>
        </p:nvGraphicFramePr>
        <p:xfrm>
          <a:off x="143123" y="405723"/>
          <a:ext cx="8857754" cy="2655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0D5EC7D4-282C-F84C-9D95-704123BE0E40}"/>
              </a:ext>
            </a:extLst>
          </p:cNvPr>
          <p:cNvGraphicFramePr/>
          <p:nvPr>
            <p:extLst>
              <p:ext uri="{D42A27DB-BD31-4B8C-83A1-F6EECF244321}">
                <p14:modId xmlns:p14="http://schemas.microsoft.com/office/powerpoint/2010/main" val="1977637162"/>
              </p:ext>
            </p:extLst>
          </p:nvPr>
        </p:nvGraphicFramePr>
        <p:xfrm>
          <a:off x="-1024084" y="3395207"/>
          <a:ext cx="5357545" cy="16378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itle 1">
            <a:extLst>
              <a:ext uri="{FF2B5EF4-FFF2-40B4-BE49-F238E27FC236}">
                <a16:creationId xmlns:a16="http://schemas.microsoft.com/office/drawing/2014/main" id="{C71E4A1A-EB87-DC4B-A684-20A8D3D21897}"/>
              </a:ext>
            </a:extLst>
          </p:cNvPr>
          <p:cNvSpPr>
            <a:spLocks noGrp="1"/>
          </p:cNvSpPr>
          <p:nvPr>
            <p:ph type="title"/>
          </p:nvPr>
        </p:nvSpPr>
        <p:spPr>
          <a:xfrm>
            <a:off x="311700" y="3095231"/>
            <a:ext cx="8520600" cy="264923"/>
          </a:xfrm>
        </p:spPr>
        <p:txBody>
          <a:bodyPr>
            <a:normAutofit fontScale="90000"/>
          </a:bodyPr>
          <a:lstStyle/>
          <a:p>
            <a:pPr algn="ctr"/>
            <a:r>
              <a:rPr lang="en-US" sz="1200" b="1" dirty="0"/>
              <a:t>Dataset: Only contains approved loans.</a:t>
            </a:r>
          </a:p>
        </p:txBody>
      </p:sp>
      <p:graphicFrame>
        <p:nvGraphicFramePr>
          <p:cNvPr id="11" name="Google Shape;56;p13">
            <a:extLst>
              <a:ext uri="{FF2B5EF4-FFF2-40B4-BE49-F238E27FC236}">
                <a16:creationId xmlns:a16="http://schemas.microsoft.com/office/drawing/2014/main" id="{74BF37D3-1F39-8340-BEB2-17080858E495}"/>
              </a:ext>
            </a:extLst>
          </p:cNvPr>
          <p:cNvGraphicFramePr/>
          <p:nvPr>
            <p:extLst>
              <p:ext uri="{D42A27DB-BD31-4B8C-83A1-F6EECF244321}">
                <p14:modId xmlns:p14="http://schemas.microsoft.com/office/powerpoint/2010/main" val="185524333"/>
              </p:ext>
            </p:extLst>
          </p:nvPr>
        </p:nvGraphicFramePr>
        <p:xfrm>
          <a:off x="4572000" y="3781889"/>
          <a:ext cx="4486191" cy="1097190"/>
        </p:xfrm>
        <a:graphic>
          <a:graphicData uri="http://schemas.openxmlformats.org/drawingml/2006/table">
            <a:tbl>
              <a:tblPr>
                <a:tableStyleId>{D113A9D2-9D6B-4929-AA2D-F23B5EE8CBE7}</a:tableStyleId>
              </a:tblPr>
              <a:tblGrid>
                <a:gridCol w="1495397">
                  <a:extLst>
                    <a:ext uri="{9D8B030D-6E8A-4147-A177-3AD203B41FA5}">
                      <a16:colId xmlns:a16="http://schemas.microsoft.com/office/drawing/2014/main" val="20000"/>
                    </a:ext>
                  </a:extLst>
                </a:gridCol>
                <a:gridCol w="1495397">
                  <a:extLst>
                    <a:ext uri="{9D8B030D-6E8A-4147-A177-3AD203B41FA5}">
                      <a16:colId xmlns:a16="http://schemas.microsoft.com/office/drawing/2014/main" val="20001"/>
                    </a:ext>
                  </a:extLst>
                </a:gridCol>
                <a:gridCol w="1495397">
                  <a:extLst>
                    <a:ext uri="{9D8B030D-6E8A-4147-A177-3AD203B41FA5}">
                      <a16:colId xmlns:a16="http://schemas.microsoft.com/office/drawing/2014/main" val="20002"/>
                    </a:ext>
                  </a:extLst>
                </a:gridCol>
              </a:tblGrid>
              <a:tr h="306443">
                <a:tc>
                  <a:txBody>
                    <a:bodyPr/>
                    <a:lstStyle/>
                    <a:p>
                      <a:pPr marL="0" lvl="0" indent="0" algn="l" rtl="0">
                        <a:spcBef>
                          <a:spcPts val="0"/>
                        </a:spcBef>
                        <a:spcAft>
                          <a:spcPts val="0"/>
                        </a:spcAft>
                        <a:buNone/>
                      </a:pPr>
                      <a:r>
                        <a:rPr lang="en-GB" sz="1200" b="1" dirty="0"/>
                        <a:t>Customer profile</a:t>
                      </a:r>
                      <a:endParaRPr sz="1200" b="1" dirty="0"/>
                    </a:p>
                  </a:txBody>
                  <a:tcPr marL="91425" marR="91425" marT="91425" marB="91425"/>
                </a:tc>
                <a:tc>
                  <a:txBody>
                    <a:bodyPr/>
                    <a:lstStyle/>
                    <a:p>
                      <a:pPr marL="0" lvl="0" indent="0" algn="l" rtl="0">
                        <a:spcBef>
                          <a:spcPts val="0"/>
                        </a:spcBef>
                        <a:spcAft>
                          <a:spcPts val="0"/>
                        </a:spcAft>
                        <a:buNone/>
                      </a:pPr>
                      <a:r>
                        <a:rPr lang="en-GB" sz="1200" b="1" dirty="0"/>
                        <a:t>Action</a:t>
                      </a:r>
                      <a:endParaRPr sz="1200" b="1" dirty="0"/>
                    </a:p>
                  </a:txBody>
                  <a:tcPr marL="91425" marR="91425" marT="91425" marB="91425"/>
                </a:tc>
                <a:tc>
                  <a:txBody>
                    <a:bodyPr/>
                    <a:lstStyle/>
                    <a:p>
                      <a:pPr marL="0" lvl="0" indent="0" algn="l" rtl="0">
                        <a:spcBef>
                          <a:spcPts val="0"/>
                        </a:spcBef>
                        <a:spcAft>
                          <a:spcPts val="0"/>
                        </a:spcAft>
                        <a:buNone/>
                      </a:pPr>
                      <a:r>
                        <a:rPr lang="en-GB" sz="1200" b="1" dirty="0"/>
                        <a:t>Risk associated</a:t>
                      </a:r>
                      <a:endParaRPr sz="1200" b="1" dirty="0"/>
                    </a:p>
                  </a:txBody>
                  <a:tcPr marL="91425" marR="91425" marT="91425" marB="91425"/>
                </a:tc>
                <a:extLst>
                  <a:ext uri="{0D108BD9-81ED-4DB2-BD59-A6C34878D82A}">
                    <a16:rowId xmlns:a16="http://schemas.microsoft.com/office/drawing/2014/main" val="10000"/>
                  </a:ext>
                </a:extLst>
              </a:tr>
              <a:tr h="306443">
                <a:tc>
                  <a:txBody>
                    <a:bodyPr/>
                    <a:lstStyle/>
                    <a:p>
                      <a:pPr marL="0" lvl="0" indent="0" algn="l" rtl="0">
                        <a:spcBef>
                          <a:spcPts val="0"/>
                        </a:spcBef>
                        <a:spcAft>
                          <a:spcPts val="0"/>
                        </a:spcAft>
                        <a:buNone/>
                      </a:pPr>
                      <a:r>
                        <a:rPr lang="en-GB" sz="1200" dirty="0"/>
                        <a:t>Likely to pay</a:t>
                      </a:r>
                      <a:endParaRPr sz="1200" dirty="0"/>
                    </a:p>
                  </a:txBody>
                  <a:tcPr marL="91425" marR="91425" marT="91425" marB="91425"/>
                </a:tc>
                <a:tc>
                  <a:txBody>
                    <a:bodyPr/>
                    <a:lstStyle/>
                    <a:p>
                      <a:pPr marL="0" lvl="0" indent="0" algn="l" rtl="0">
                        <a:spcBef>
                          <a:spcPts val="0"/>
                        </a:spcBef>
                        <a:spcAft>
                          <a:spcPts val="0"/>
                        </a:spcAft>
                        <a:buNone/>
                      </a:pPr>
                      <a:r>
                        <a:rPr lang="en-GB" sz="1200" dirty="0"/>
                        <a:t>Loan declined</a:t>
                      </a:r>
                      <a:endParaRPr sz="1200" dirty="0"/>
                    </a:p>
                  </a:txBody>
                  <a:tcPr marL="91425" marR="91425" marT="91425" marB="91425"/>
                </a:tc>
                <a:tc>
                  <a:txBody>
                    <a:bodyPr/>
                    <a:lstStyle/>
                    <a:p>
                      <a:pPr marL="0" lvl="0" indent="0" algn="l" rtl="0">
                        <a:spcBef>
                          <a:spcPts val="0"/>
                        </a:spcBef>
                        <a:spcAft>
                          <a:spcPts val="0"/>
                        </a:spcAft>
                        <a:buNone/>
                      </a:pPr>
                      <a:r>
                        <a:rPr lang="en-GB" sz="1200"/>
                        <a:t>Loss of business</a:t>
                      </a:r>
                      <a:endParaRPr sz="1200"/>
                    </a:p>
                  </a:txBody>
                  <a:tcPr marL="91425" marR="91425" marT="91425" marB="91425"/>
                </a:tc>
                <a:extLst>
                  <a:ext uri="{0D108BD9-81ED-4DB2-BD59-A6C34878D82A}">
                    <a16:rowId xmlns:a16="http://schemas.microsoft.com/office/drawing/2014/main" val="10001"/>
                  </a:ext>
                </a:extLst>
              </a:tr>
              <a:tr h="306443">
                <a:tc>
                  <a:txBody>
                    <a:bodyPr/>
                    <a:lstStyle/>
                    <a:p>
                      <a:pPr marL="0" lvl="0" indent="0" algn="l" rtl="0">
                        <a:spcBef>
                          <a:spcPts val="0"/>
                        </a:spcBef>
                        <a:spcAft>
                          <a:spcPts val="0"/>
                        </a:spcAft>
                        <a:buNone/>
                      </a:pPr>
                      <a:r>
                        <a:rPr lang="en-GB" sz="1200" dirty="0"/>
                        <a:t>not likely to pay</a:t>
                      </a:r>
                      <a:endParaRPr sz="1200" dirty="0"/>
                    </a:p>
                  </a:txBody>
                  <a:tcPr marL="91425" marR="91425" marT="91425" marB="91425"/>
                </a:tc>
                <a:tc>
                  <a:txBody>
                    <a:bodyPr/>
                    <a:lstStyle/>
                    <a:p>
                      <a:pPr marL="0" lvl="0" indent="0" algn="l" rtl="0">
                        <a:spcBef>
                          <a:spcPts val="0"/>
                        </a:spcBef>
                        <a:spcAft>
                          <a:spcPts val="0"/>
                        </a:spcAft>
                        <a:buNone/>
                      </a:pPr>
                      <a:r>
                        <a:rPr lang="en-GB" sz="1200" dirty="0"/>
                        <a:t>Loan approved</a:t>
                      </a:r>
                      <a:endParaRPr sz="1200" dirty="0"/>
                    </a:p>
                  </a:txBody>
                  <a:tcPr marL="91425" marR="91425" marT="91425" marB="91425"/>
                </a:tc>
                <a:tc>
                  <a:txBody>
                    <a:bodyPr/>
                    <a:lstStyle/>
                    <a:p>
                      <a:pPr marL="0" lvl="0" indent="0" algn="l" rtl="0">
                        <a:spcBef>
                          <a:spcPts val="0"/>
                        </a:spcBef>
                        <a:spcAft>
                          <a:spcPts val="0"/>
                        </a:spcAft>
                        <a:buNone/>
                      </a:pPr>
                      <a:r>
                        <a:rPr lang="en-GB" sz="1200" dirty="0"/>
                        <a:t>Financial loss</a:t>
                      </a:r>
                      <a:endParaRPr sz="1200" dirty="0"/>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3516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D85F-1D67-AA4F-91B1-65F5DB46AF5E}"/>
              </a:ext>
            </a:extLst>
          </p:cNvPr>
          <p:cNvSpPr>
            <a:spLocks noGrp="1"/>
          </p:cNvSpPr>
          <p:nvPr>
            <p:ph type="title"/>
          </p:nvPr>
        </p:nvSpPr>
        <p:spPr>
          <a:xfrm>
            <a:off x="2383402" y="25558"/>
            <a:ext cx="3437137" cy="407723"/>
          </a:xfrm>
        </p:spPr>
        <p:txBody>
          <a:bodyPr>
            <a:normAutofit/>
          </a:bodyPr>
          <a:lstStyle/>
          <a:p>
            <a:r>
              <a:rPr lang="en-US" sz="2000" dirty="0"/>
              <a:t>Loan Analysis: Overview</a:t>
            </a:r>
          </a:p>
        </p:txBody>
      </p:sp>
      <p:pic>
        <p:nvPicPr>
          <p:cNvPr id="8" name="Picture 7">
            <a:extLst>
              <a:ext uri="{FF2B5EF4-FFF2-40B4-BE49-F238E27FC236}">
                <a16:creationId xmlns:a16="http://schemas.microsoft.com/office/drawing/2014/main" id="{D064F0BD-6993-0947-9B85-92B095517801}"/>
              </a:ext>
            </a:extLst>
          </p:cNvPr>
          <p:cNvPicPr>
            <a:picLocks noChangeAspect="1"/>
          </p:cNvPicPr>
          <p:nvPr/>
        </p:nvPicPr>
        <p:blipFill rotWithShape="1">
          <a:blip r:embed="rId2"/>
          <a:srcRect r="29948"/>
          <a:stretch/>
        </p:blipFill>
        <p:spPr>
          <a:xfrm>
            <a:off x="169583" y="877302"/>
            <a:ext cx="3318434" cy="2603500"/>
          </a:xfrm>
          <a:prstGeom prst="rect">
            <a:avLst/>
          </a:prstGeom>
        </p:spPr>
      </p:pic>
      <p:sp>
        <p:nvSpPr>
          <p:cNvPr id="10" name="TextBox 9">
            <a:extLst>
              <a:ext uri="{FF2B5EF4-FFF2-40B4-BE49-F238E27FC236}">
                <a16:creationId xmlns:a16="http://schemas.microsoft.com/office/drawing/2014/main" id="{E380AA3F-8280-9B41-8DEF-16154450685C}"/>
              </a:ext>
            </a:extLst>
          </p:cNvPr>
          <p:cNvSpPr txBox="1"/>
          <p:nvPr/>
        </p:nvSpPr>
        <p:spPr>
          <a:xfrm>
            <a:off x="169583" y="4071502"/>
            <a:ext cx="8804834" cy="1046440"/>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Approximately 14% of loans have been charged off.</a:t>
            </a:r>
          </a:p>
          <a:p>
            <a:pPr marL="342900" indent="-342900">
              <a:buFont typeface="+mj-lt"/>
              <a:buAutoNum type="arabicPeriod"/>
            </a:pPr>
            <a:r>
              <a:rPr lang="en-GB" sz="1000" dirty="0"/>
              <a:t>Company reported a financial loss of 42% in case of charged off loans. Company was only able to recover 58% of the total funded amount in case of charged off.</a:t>
            </a:r>
          </a:p>
          <a:p>
            <a:pPr marL="342900" indent="-342900">
              <a:buFont typeface="+mj-lt"/>
              <a:buAutoNum type="arabicPeriod"/>
            </a:pPr>
            <a:r>
              <a:rPr lang="en-GB" sz="1000" dirty="0"/>
              <a:t>In case of fully paid loans, Company generated 56M profit through interest.</a:t>
            </a:r>
          </a:p>
          <a:p>
            <a:pPr marL="342900" indent="-342900">
              <a:buFont typeface="+mj-lt"/>
              <a:buAutoNum type="arabicPeriod"/>
            </a:pPr>
            <a:endParaRPr lang="en-US" sz="1000" dirty="0"/>
          </a:p>
        </p:txBody>
      </p:sp>
      <p:pic>
        <p:nvPicPr>
          <p:cNvPr id="12" name="Picture 11">
            <a:extLst>
              <a:ext uri="{FF2B5EF4-FFF2-40B4-BE49-F238E27FC236}">
                <a16:creationId xmlns:a16="http://schemas.microsoft.com/office/drawing/2014/main" id="{F4FDD98D-012A-C540-AC27-1C7F7EEF578A}"/>
              </a:ext>
            </a:extLst>
          </p:cNvPr>
          <p:cNvPicPr>
            <a:picLocks noChangeAspect="1"/>
          </p:cNvPicPr>
          <p:nvPr/>
        </p:nvPicPr>
        <p:blipFill>
          <a:blip r:embed="rId3"/>
          <a:stretch>
            <a:fillRect/>
          </a:stretch>
        </p:blipFill>
        <p:spPr>
          <a:xfrm>
            <a:off x="4101971" y="784354"/>
            <a:ext cx="4907757" cy="2789395"/>
          </a:xfrm>
          <a:prstGeom prst="rect">
            <a:avLst/>
          </a:prstGeom>
        </p:spPr>
      </p:pic>
      <p:pic>
        <p:nvPicPr>
          <p:cNvPr id="13" name="Picture 12">
            <a:extLst>
              <a:ext uri="{FF2B5EF4-FFF2-40B4-BE49-F238E27FC236}">
                <a16:creationId xmlns:a16="http://schemas.microsoft.com/office/drawing/2014/main" id="{044C5115-DE0B-5842-97F4-8ACF6EAC7405}"/>
              </a:ext>
            </a:extLst>
          </p:cNvPr>
          <p:cNvPicPr>
            <a:picLocks noChangeAspect="1"/>
          </p:cNvPicPr>
          <p:nvPr/>
        </p:nvPicPr>
        <p:blipFill>
          <a:blip r:embed="rId4"/>
          <a:stretch>
            <a:fillRect/>
          </a:stretch>
        </p:blipFill>
        <p:spPr>
          <a:xfrm>
            <a:off x="113026" y="1293413"/>
            <a:ext cx="647700" cy="266700"/>
          </a:xfrm>
          <a:prstGeom prst="rect">
            <a:avLst/>
          </a:prstGeom>
        </p:spPr>
      </p:pic>
    </p:spTree>
    <p:extLst>
      <p:ext uri="{BB962C8B-B14F-4D97-AF65-F5344CB8AC3E}">
        <p14:creationId xmlns:p14="http://schemas.microsoft.com/office/powerpoint/2010/main" val="174077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660342-FA65-784E-90B7-63CE41807DE8}"/>
              </a:ext>
            </a:extLst>
          </p:cNvPr>
          <p:cNvSpPr txBox="1">
            <a:spLocks/>
          </p:cNvSpPr>
          <p:nvPr/>
        </p:nvSpPr>
        <p:spPr>
          <a:xfrm>
            <a:off x="3069203" y="-2071"/>
            <a:ext cx="2728362" cy="4077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Loan Amount Analysis</a:t>
            </a:r>
          </a:p>
        </p:txBody>
      </p:sp>
      <p:sp>
        <p:nvSpPr>
          <p:cNvPr id="7" name="TextBox 6">
            <a:extLst>
              <a:ext uri="{FF2B5EF4-FFF2-40B4-BE49-F238E27FC236}">
                <a16:creationId xmlns:a16="http://schemas.microsoft.com/office/drawing/2014/main" id="{5361EDAB-5F6F-B34D-ACF2-7FCE2797D76A}"/>
              </a:ext>
            </a:extLst>
          </p:cNvPr>
          <p:cNvSpPr txBox="1"/>
          <p:nvPr/>
        </p:nvSpPr>
        <p:spPr>
          <a:xfrm>
            <a:off x="103368" y="3907669"/>
            <a:ext cx="8804834" cy="892552"/>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From the above plots, it is implied that a large number or borrowers took loan of amount less than 15000. </a:t>
            </a:r>
          </a:p>
          <a:p>
            <a:pPr marL="342900" indent="-342900">
              <a:buFont typeface="+mj-lt"/>
              <a:buAutoNum type="arabicPeriod"/>
            </a:pPr>
            <a:r>
              <a:rPr lang="en-GB" sz="1000" dirty="0"/>
              <a:t>The loan amount distribution is slightly right-skewed with mean greater than the median.</a:t>
            </a:r>
          </a:p>
          <a:p>
            <a:pPr marL="342900" indent="-342900">
              <a:buFont typeface="+mj-lt"/>
              <a:buAutoNum type="arabicPeriod"/>
            </a:pPr>
            <a:r>
              <a:rPr lang="en-GB" sz="1000" dirty="0"/>
              <a:t>The loan amount trend has a spike around each 5000 boundary.</a:t>
            </a:r>
          </a:p>
          <a:p>
            <a:pPr marL="342900" indent="-342900">
              <a:buFont typeface="+mj-lt"/>
              <a:buAutoNum type="arabicPeriod"/>
            </a:pPr>
            <a:r>
              <a:rPr lang="en-GB" sz="1000" dirty="0"/>
              <a:t>The percentage of charged off loan increases with the increase in the loan amount.</a:t>
            </a:r>
            <a:endParaRPr lang="en-US" sz="1000" dirty="0"/>
          </a:p>
        </p:txBody>
      </p:sp>
      <p:pic>
        <p:nvPicPr>
          <p:cNvPr id="11" name="Picture 10">
            <a:extLst>
              <a:ext uri="{FF2B5EF4-FFF2-40B4-BE49-F238E27FC236}">
                <a16:creationId xmlns:a16="http://schemas.microsoft.com/office/drawing/2014/main" id="{ACF52EC0-DBA0-A24F-B933-DC8531CACDC4}"/>
              </a:ext>
            </a:extLst>
          </p:cNvPr>
          <p:cNvPicPr>
            <a:picLocks noChangeAspect="1"/>
          </p:cNvPicPr>
          <p:nvPr/>
        </p:nvPicPr>
        <p:blipFill rotWithShape="1">
          <a:blip r:embed="rId2"/>
          <a:srcRect l="194" t="15887" r="5337" b="-1295"/>
          <a:stretch/>
        </p:blipFill>
        <p:spPr>
          <a:xfrm>
            <a:off x="5477410" y="569182"/>
            <a:ext cx="3666590" cy="2778317"/>
          </a:xfrm>
          <a:prstGeom prst="rect">
            <a:avLst/>
          </a:prstGeom>
        </p:spPr>
      </p:pic>
      <p:pic>
        <p:nvPicPr>
          <p:cNvPr id="12" name="Picture 11">
            <a:extLst>
              <a:ext uri="{FF2B5EF4-FFF2-40B4-BE49-F238E27FC236}">
                <a16:creationId xmlns:a16="http://schemas.microsoft.com/office/drawing/2014/main" id="{8DB2D59C-2295-6049-938F-E776A95B4FC7}"/>
              </a:ext>
            </a:extLst>
          </p:cNvPr>
          <p:cNvPicPr>
            <a:picLocks noChangeAspect="1"/>
          </p:cNvPicPr>
          <p:nvPr/>
        </p:nvPicPr>
        <p:blipFill>
          <a:blip r:embed="rId3"/>
          <a:stretch>
            <a:fillRect/>
          </a:stretch>
        </p:blipFill>
        <p:spPr>
          <a:xfrm>
            <a:off x="103368" y="726440"/>
            <a:ext cx="4991100" cy="2463800"/>
          </a:xfrm>
          <a:prstGeom prst="rect">
            <a:avLst/>
          </a:prstGeom>
        </p:spPr>
      </p:pic>
      <p:sp>
        <p:nvSpPr>
          <p:cNvPr id="13" name="TextBox 12">
            <a:extLst>
              <a:ext uri="{FF2B5EF4-FFF2-40B4-BE49-F238E27FC236}">
                <a16:creationId xmlns:a16="http://schemas.microsoft.com/office/drawing/2014/main" id="{C4B9C101-17C6-4442-8306-EA29E505B406}"/>
              </a:ext>
            </a:extLst>
          </p:cNvPr>
          <p:cNvSpPr txBox="1"/>
          <p:nvPr/>
        </p:nvSpPr>
        <p:spPr>
          <a:xfrm>
            <a:off x="6082749" y="3302733"/>
            <a:ext cx="3140766" cy="246221"/>
          </a:xfrm>
          <a:prstGeom prst="rect">
            <a:avLst/>
          </a:prstGeom>
          <a:noFill/>
        </p:spPr>
        <p:txBody>
          <a:bodyPr wrap="square" rtlCol="0">
            <a:spAutoFit/>
          </a:bodyPr>
          <a:lstStyle/>
          <a:p>
            <a:r>
              <a:rPr lang="en-US" sz="1000" dirty="0"/>
              <a:t>% of charged off loan for each loan amount bucket</a:t>
            </a:r>
          </a:p>
        </p:txBody>
      </p:sp>
    </p:spTree>
    <p:extLst>
      <p:ext uri="{BB962C8B-B14F-4D97-AF65-F5344CB8AC3E}">
        <p14:creationId xmlns:p14="http://schemas.microsoft.com/office/powerpoint/2010/main" val="267549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27C1A9F-EB8F-8840-8DBF-86DA3BF973A0}"/>
              </a:ext>
            </a:extLst>
          </p:cNvPr>
          <p:cNvSpPr txBox="1">
            <a:spLocks/>
          </p:cNvSpPr>
          <p:nvPr/>
        </p:nvSpPr>
        <p:spPr>
          <a:xfrm>
            <a:off x="3069203" y="-2071"/>
            <a:ext cx="2728362" cy="4077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Income Analysis</a:t>
            </a:r>
          </a:p>
        </p:txBody>
      </p:sp>
      <p:sp>
        <p:nvSpPr>
          <p:cNvPr id="8" name="TextBox 7">
            <a:extLst>
              <a:ext uri="{FF2B5EF4-FFF2-40B4-BE49-F238E27FC236}">
                <a16:creationId xmlns:a16="http://schemas.microsoft.com/office/drawing/2014/main" id="{842C8542-64F8-6C4A-ADE9-F6E6A2B876AB}"/>
              </a:ext>
            </a:extLst>
          </p:cNvPr>
          <p:cNvSpPr txBox="1"/>
          <p:nvPr/>
        </p:nvSpPr>
        <p:spPr>
          <a:xfrm>
            <a:off x="111318" y="3533458"/>
            <a:ext cx="8794142" cy="892552"/>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From the above plots, it is implied that maximum number of loans have been taken by borrowers with annual income less than 50K. </a:t>
            </a:r>
          </a:p>
          <a:p>
            <a:pPr marL="342900" indent="-342900">
              <a:buFont typeface="+mj-lt"/>
              <a:buAutoNum type="arabicPeriod"/>
            </a:pPr>
            <a:r>
              <a:rPr lang="en-GB" sz="1000" dirty="0"/>
              <a:t>The percentage of charged off loan increase as the annual salary decreases. </a:t>
            </a:r>
          </a:p>
          <a:p>
            <a:pPr marL="342900" indent="-342900">
              <a:buFont typeface="+mj-lt"/>
              <a:buAutoNum type="arabicPeriod"/>
            </a:pPr>
            <a:r>
              <a:rPr lang="en-GB" sz="1000" dirty="0"/>
              <a:t>So borrowers with less annual income are more likely to default their loans.</a:t>
            </a:r>
          </a:p>
          <a:p>
            <a:pPr marL="342900" indent="-342900">
              <a:buFont typeface="+mj-lt"/>
              <a:buAutoNum type="arabicPeriod"/>
            </a:pPr>
            <a:r>
              <a:rPr lang="en-GB" sz="1000" dirty="0"/>
              <a:t>This means that loans were approved for the borrowers with lower annual income. The same group resulted in higher number of charged off loans.</a:t>
            </a:r>
          </a:p>
        </p:txBody>
      </p:sp>
      <p:pic>
        <p:nvPicPr>
          <p:cNvPr id="11" name="Picture 10">
            <a:extLst>
              <a:ext uri="{FF2B5EF4-FFF2-40B4-BE49-F238E27FC236}">
                <a16:creationId xmlns:a16="http://schemas.microsoft.com/office/drawing/2014/main" id="{18832437-C79B-F24A-8535-7E8C2F0D0C7F}"/>
              </a:ext>
            </a:extLst>
          </p:cNvPr>
          <p:cNvPicPr>
            <a:picLocks noChangeAspect="1"/>
          </p:cNvPicPr>
          <p:nvPr/>
        </p:nvPicPr>
        <p:blipFill rotWithShape="1">
          <a:blip r:embed="rId2"/>
          <a:srcRect r="11654"/>
          <a:stretch/>
        </p:blipFill>
        <p:spPr>
          <a:xfrm>
            <a:off x="0" y="693205"/>
            <a:ext cx="4238045" cy="2552700"/>
          </a:xfrm>
          <a:prstGeom prst="rect">
            <a:avLst/>
          </a:prstGeom>
        </p:spPr>
      </p:pic>
      <p:pic>
        <p:nvPicPr>
          <p:cNvPr id="12" name="Picture 11">
            <a:extLst>
              <a:ext uri="{FF2B5EF4-FFF2-40B4-BE49-F238E27FC236}">
                <a16:creationId xmlns:a16="http://schemas.microsoft.com/office/drawing/2014/main" id="{AD2D5FE3-57E1-1D4B-9AB7-F1EF63C95F86}"/>
              </a:ext>
            </a:extLst>
          </p:cNvPr>
          <p:cNvPicPr>
            <a:picLocks noChangeAspect="1"/>
          </p:cNvPicPr>
          <p:nvPr/>
        </p:nvPicPr>
        <p:blipFill>
          <a:blip r:embed="rId3"/>
          <a:stretch>
            <a:fillRect/>
          </a:stretch>
        </p:blipFill>
        <p:spPr>
          <a:xfrm>
            <a:off x="4592044" y="731305"/>
            <a:ext cx="4381500" cy="2476500"/>
          </a:xfrm>
          <a:prstGeom prst="rect">
            <a:avLst/>
          </a:prstGeom>
        </p:spPr>
      </p:pic>
    </p:spTree>
    <p:extLst>
      <p:ext uri="{BB962C8B-B14F-4D97-AF65-F5344CB8AC3E}">
        <p14:creationId xmlns:p14="http://schemas.microsoft.com/office/powerpoint/2010/main" val="4011647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DBB503-23F4-1642-B43F-ECD652C963CB}"/>
              </a:ext>
            </a:extLst>
          </p:cNvPr>
          <p:cNvSpPr>
            <a:spLocks noGrp="1"/>
          </p:cNvSpPr>
          <p:nvPr>
            <p:ph type="title"/>
          </p:nvPr>
        </p:nvSpPr>
        <p:spPr>
          <a:xfrm>
            <a:off x="3298045" y="-10124"/>
            <a:ext cx="2547909" cy="407723"/>
          </a:xfrm>
        </p:spPr>
        <p:txBody>
          <a:bodyPr>
            <a:normAutofit/>
          </a:bodyPr>
          <a:lstStyle/>
          <a:p>
            <a:r>
              <a:rPr lang="en-US" sz="2000" dirty="0"/>
              <a:t>Loan Grade Analysis</a:t>
            </a:r>
          </a:p>
        </p:txBody>
      </p:sp>
      <p:sp>
        <p:nvSpPr>
          <p:cNvPr id="5" name="TextBox 4">
            <a:extLst>
              <a:ext uri="{FF2B5EF4-FFF2-40B4-BE49-F238E27FC236}">
                <a16:creationId xmlns:a16="http://schemas.microsoft.com/office/drawing/2014/main" id="{034FC241-6938-F841-829A-F11319F14FA9}"/>
              </a:ext>
            </a:extLst>
          </p:cNvPr>
          <p:cNvSpPr txBox="1"/>
          <p:nvPr/>
        </p:nvSpPr>
        <p:spPr>
          <a:xfrm>
            <a:off x="169582" y="2976631"/>
            <a:ext cx="8804834" cy="738664"/>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Loans with lower grade have defaulted more compared to higher grade loans. The rate of default increase as we move from higher to lower grade. </a:t>
            </a:r>
          </a:p>
          <a:p>
            <a:pPr marL="342900" indent="-342900">
              <a:buFont typeface="+mj-lt"/>
              <a:buAutoNum type="arabicPeriod"/>
            </a:pPr>
            <a:r>
              <a:rPr lang="en-GB" sz="1000" dirty="0"/>
              <a:t>Same trend has been observed with interest rates. Company charges higher interest rates for loans with lower grade. </a:t>
            </a:r>
          </a:p>
          <a:p>
            <a:pPr marL="342900" indent="-342900">
              <a:buFont typeface="+mj-lt"/>
              <a:buAutoNum type="arabicPeriod"/>
            </a:pPr>
            <a:endParaRPr lang="en-US" sz="1000" dirty="0"/>
          </a:p>
        </p:txBody>
      </p:sp>
      <p:pic>
        <p:nvPicPr>
          <p:cNvPr id="6" name="Picture 5">
            <a:extLst>
              <a:ext uri="{FF2B5EF4-FFF2-40B4-BE49-F238E27FC236}">
                <a16:creationId xmlns:a16="http://schemas.microsoft.com/office/drawing/2014/main" id="{D7520F96-B761-2C41-A39A-3D5D9BCB0917}"/>
              </a:ext>
            </a:extLst>
          </p:cNvPr>
          <p:cNvPicPr>
            <a:picLocks noChangeAspect="1"/>
          </p:cNvPicPr>
          <p:nvPr/>
        </p:nvPicPr>
        <p:blipFill>
          <a:blip r:embed="rId2"/>
          <a:stretch>
            <a:fillRect/>
          </a:stretch>
        </p:blipFill>
        <p:spPr>
          <a:xfrm>
            <a:off x="0" y="433281"/>
            <a:ext cx="4890977" cy="2507669"/>
          </a:xfrm>
          <a:prstGeom prst="rect">
            <a:avLst/>
          </a:prstGeom>
        </p:spPr>
      </p:pic>
      <p:pic>
        <p:nvPicPr>
          <p:cNvPr id="7" name="Picture 6">
            <a:extLst>
              <a:ext uri="{FF2B5EF4-FFF2-40B4-BE49-F238E27FC236}">
                <a16:creationId xmlns:a16="http://schemas.microsoft.com/office/drawing/2014/main" id="{8EDC82D6-4319-2C49-8817-581842E74D95}"/>
              </a:ext>
            </a:extLst>
          </p:cNvPr>
          <p:cNvPicPr>
            <a:picLocks noChangeAspect="1"/>
          </p:cNvPicPr>
          <p:nvPr/>
        </p:nvPicPr>
        <p:blipFill>
          <a:blip r:embed="rId3"/>
          <a:stretch>
            <a:fillRect/>
          </a:stretch>
        </p:blipFill>
        <p:spPr>
          <a:xfrm>
            <a:off x="4890977" y="697872"/>
            <a:ext cx="4111810" cy="1978486"/>
          </a:xfrm>
          <a:prstGeom prst="rect">
            <a:avLst/>
          </a:prstGeom>
        </p:spPr>
      </p:pic>
    </p:spTree>
    <p:extLst>
      <p:ext uri="{BB962C8B-B14F-4D97-AF65-F5344CB8AC3E}">
        <p14:creationId xmlns:p14="http://schemas.microsoft.com/office/powerpoint/2010/main" val="18429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F289359-637E-EB48-9545-B0E91AD9D856}"/>
              </a:ext>
            </a:extLst>
          </p:cNvPr>
          <p:cNvSpPr txBox="1"/>
          <p:nvPr/>
        </p:nvSpPr>
        <p:spPr>
          <a:xfrm>
            <a:off x="111318" y="4335839"/>
            <a:ext cx="8794142" cy="738664"/>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Following on from the previous graphs, Higher interest rate also results in higher default rate. </a:t>
            </a:r>
          </a:p>
          <a:p>
            <a:pPr marL="342900" indent="-342900">
              <a:buFont typeface="+mj-lt"/>
              <a:buAutoNum type="arabicPeriod"/>
            </a:pPr>
            <a:r>
              <a:rPr lang="en-GB" sz="1000" dirty="0"/>
              <a:t>Loans with interest rate more than 19% has seen higher default rate.</a:t>
            </a:r>
          </a:p>
          <a:p>
            <a:pPr marL="342900" indent="-342900">
              <a:buFont typeface="+mj-lt"/>
              <a:buAutoNum type="arabicPeriod"/>
            </a:pPr>
            <a:r>
              <a:rPr lang="en-GB" sz="1000" dirty="0"/>
              <a:t>So borrowers are likely to default when they have take loan with interest rate more than 19%.</a:t>
            </a:r>
          </a:p>
        </p:txBody>
      </p:sp>
      <p:sp>
        <p:nvSpPr>
          <p:cNvPr id="9" name="Title 1">
            <a:extLst>
              <a:ext uri="{FF2B5EF4-FFF2-40B4-BE49-F238E27FC236}">
                <a16:creationId xmlns:a16="http://schemas.microsoft.com/office/drawing/2014/main" id="{A83ED9DB-522B-0243-AFDD-B8C9C2CF333C}"/>
              </a:ext>
            </a:extLst>
          </p:cNvPr>
          <p:cNvSpPr txBox="1">
            <a:spLocks/>
          </p:cNvSpPr>
          <p:nvPr/>
        </p:nvSpPr>
        <p:spPr>
          <a:xfrm>
            <a:off x="2535234" y="-15452"/>
            <a:ext cx="4073532" cy="40772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Charged off loans by Interest Rate</a:t>
            </a:r>
          </a:p>
        </p:txBody>
      </p:sp>
      <p:pic>
        <p:nvPicPr>
          <p:cNvPr id="1028" name="Picture 4">
            <a:extLst>
              <a:ext uri="{FF2B5EF4-FFF2-40B4-BE49-F238E27FC236}">
                <a16:creationId xmlns:a16="http://schemas.microsoft.com/office/drawing/2014/main" id="{6B4A7322-5C1C-9741-BECE-42187F94E0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9" t="11509" r="3825" b="2047"/>
          <a:stretch/>
        </p:blipFill>
        <p:spPr bwMode="auto">
          <a:xfrm>
            <a:off x="111318" y="776777"/>
            <a:ext cx="8555602" cy="35336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279F7E3-1767-254F-BB65-AEF2332E4FF4}"/>
              </a:ext>
            </a:extLst>
          </p:cNvPr>
          <p:cNvSpPr txBox="1"/>
          <p:nvPr/>
        </p:nvSpPr>
        <p:spPr>
          <a:xfrm>
            <a:off x="174929" y="656347"/>
            <a:ext cx="8794142" cy="215444"/>
          </a:xfrm>
          <a:prstGeom prst="rect">
            <a:avLst/>
          </a:prstGeom>
          <a:noFill/>
        </p:spPr>
        <p:txBody>
          <a:bodyPr wrap="square" rtlCol="0">
            <a:spAutoFit/>
          </a:bodyPr>
          <a:lstStyle/>
          <a:p>
            <a:pPr algn="ctr"/>
            <a:r>
              <a:rPr lang="en-GB" sz="800" dirty="0"/>
              <a:t>Number of charged off loans for each interest bracket.</a:t>
            </a:r>
          </a:p>
        </p:txBody>
      </p:sp>
    </p:spTree>
    <p:extLst>
      <p:ext uri="{BB962C8B-B14F-4D97-AF65-F5344CB8AC3E}">
        <p14:creationId xmlns:p14="http://schemas.microsoft.com/office/powerpoint/2010/main" val="219385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5CF6495-0827-F542-893C-E82791AB2542}"/>
              </a:ext>
            </a:extLst>
          </p:cNvPr>
          <p:cNvSpPr txBox="1">
            <a:spLocks/>
          </p:cNvSpPr>
          <p:nvPr/>
        </p:nvSpPr>
        <p:spPr>
          <a:xfrm>
            <a:off x="2488757" y="-35090"/>
            <a:ext cx="4079019" cy="32012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t>Charged off loans by loan purpose</a:t>
            </a:r>
          </a:p>
        </p:txBody>
      </p:sp>
      <p:pic>
        <p:nvPicPr>
          <p:cNvPr id="2050" name="Picture 2">
            <a:extLst>
              <a:ext uri="{FF2B5EF4-FFF2-40B4-BE49-F238E27FC236}">
                <a16:creationId xmlns:a16="http://schemas.microsoft.com/office/drawing/2014/main" id="{9B2CEE48-A3E4-8E4D-B5E1-049F7879B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04" t="12676" r="6690"/>
          <a:stretch/>
        </p:blipFill>
        <p:spPr bwMode="auto">
          <a:xfrm>
            <a:off x="131196" y="477215"/>
            <a:ext cx="6114553" cy="39838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4AAC81B-9AFC-B646-A40A-9087FCD0A61D}"/>
              </a:ext>
            </a:extLst>
          </p:cNvPr>
          <p:cNvSpPr txBox="1"/>
          <p:nvPr/>
        </p:nvSpPr>
        <p:spPr>
          <a:xfrm>
            <a:off x="131196" y="4461019"/>
            <a:ext cx="8794142" cy="584775"/>
          </a:xfrm>
          <a:prstGeom prst="rect">
            <a:avLst/>
          </a:prstGeom>
          <a:noFill/>
        </p:spPr>
        <p:txBody>
          <a:bodyPr wrap="square" rtlCol="0">
            <a:spAutoFit/>
          </a:bodyPr>
          <a:lstStyle/>
          <a:p>
            <a:r>
              <a:rPr lang="en-GB" sz="1200" b="1" dirty="0"/>
              <a:t>Observation</a:t>
            </a:r>
            <a:r>
              <a:rPr lang="en-GB" sz="1200" dirty="0"/>
              <a:t>: </a:t>
            </a:r>
          </a:p>
          <a:p>
            <a:pPr marL="342900" indent="-342900">
              <a:buFont typeface="+mj-lt"/>
              <a:buAutoNum type="arabicPeriod"/>
            </a:pPr>
            <a:r>
              <a:rPr lang="en-GB" sz="1000" dirty="0"/>
              <a:t>Maximum number of loans have been taken for debt consolidation purpose: </a:t>
            </a:r>
            <a:r>
              <a:rPr lang="en-GB" sz="1000" b="1" dirty="0"/>
              <a:t>17284.</a:t>
            </a:r>
            <a:endParaRPr lang="en-GB" sz="1000" dirty="0"/>
          </a:p>
          <a:p>
            <a:pPr marL="342900" indent="-342900">
              <a:buFont typeface="+mj-lt"/>
              <a:buAutoNum type="arabicPeriod"/>
            </a:pPr>
            <a:r>
              <a:rPr lang="en-GB" sz="1000" dirty="0"/>
              <a:t>The highest rate of default have been observed by loans taken for small business.</a:t>
            </a:r>
          </a:p>
        </p:txBody>
      </p:sp>
      <p:sp>
        <p:nvSpPr>
          <p:cNvPr id="15" name="TextBox 14">
            <a:extLst>
              <a:ext uri="{FF2B5EF4-FFF2-40B4-BE49-F238E27FC236}">
                <a16:creationId xmlns:a16="http://schemas.microsoft.com/office/drawing/2014/main" id="{1A2A7D9F-9A52-4D49-A1C1-F5D5E6F5E2B0}"/>
              </a:ext>
            </a:extLst>
          </p:cNvPr>
          <p:cNvSpPr txBox="1"/>
          <p:nvPr/>
        </p:nvSpPr>
        <p:spPr>
          <a:xfrm>
            <a:off x="6126479" y="482426"/>
            <a:ext cx="2961862" cy="246221"/>
          </a:xfrm>
          <a:prstGeom prst="rect">
            <a:avLst/>
          </a:prstGeom>
          <a:noFill/>
        </p:spPr>
        <p:txBody>
          <a:bodyPr wrap="square" rtlCol="0">
            <a:spAutoFit/>
          </a:bodyPr>
          <a:lstStyle/>
          <a:p>
            <a:r>
              <a:rPr lang="en-GB" sz="1000" dirty="0"/>
              <a:t>Number of default loans for different loan purpose</a:t>
            </a:r>
          </a:p>
        </p:txBody>
      </p:sp>
    </p:spTree>
    <p:extLst>
      <p:ext uri="{BB962C8B-B14F-4D97-AF65-F5344CB8AC3E}">
        <p14:creationId xmlns:p14="http://schemas.microsoft.com/office/powerpoint/2010/main" val="2088617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9014</TotalTime>
  <Words>960</Words>
  <Application>Microsoft Macintosh PowerPoint</Application>
  <PresentationFormat>On-screen Show (16:9)</PresentationFormat>
  <Paragraphs>96</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Lending Club Case Study</vt:lpstr>
      <vt:lpstr>Business Objective </vt:lpstr>
      <vt:lpstr>Dataset: Only contains approved loans.</vt:lpstr>
      <vt:lpstr>Loan Analysis: Overview</vt:lpstr>
      <vt:lpstr>PowerPoint Presentation</vt:lpstr>
      <vt:lpstr>PowerPoint Presentation</vt:lpstr>
      <vt:lpstr>Loan Grade Analysis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Objective </dc:title>
  <cp:lastModifiedBy>Preeti Kharb</cp:lastModifiedBy>
  <cp:revision>43</cp:revision>
  <dcterms:modified xsi:type="dcterms:W3CDTF">2021-05-18T18:42:47Z</dcterms:modified>
</cp:coreProperties>
</file>